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8"/>
  </p:notesMasterIdLst>
  <p:handoutMasterIdLst>
    <p:handoutMasterId r:id="rId19"/>
  </p:handoutMasterIdLst>
  <p:sldIdLst>
    <p:sldId id="273" r:id="rId3"/>
    <p:sldId id="272" r:id="rId4"/>
    <p:sldId id="257" r:id="rId5"/>
    <p:sldId id="258" r:id="rId6"/>
    <p:sldId id="259" r:id="rId7"/>
    <p:sldId id="260" r:id="rId8"/>
    <p:sldId id="261" r:id="rId9"/>
    <p:sldId id="268" r:id="rId10"/>
    <p:sldId id="269" r:id="rId11"/>
    <p:sldId id="270" r:id="rId12"/>
    <p:sldId id="271" r:id="rId13"/>
    <p:sldId id="263" r:id="rId14"/>
    <p:sldId id="264" r:id="rId15"/>
    <p:sldId id="265" r:id="rId16"/>
    <p:sldId id="266" r:id="rId17"/>
  </p:sldIdLst>
  <p:sldSz cx="10691813" cy="7559675"/>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747775"/>
          </p15:clr>
        </p15:guide>
        <p15:guide id="2" pos="33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9558"/>
    <a:srgbClr val="FCDFBE"/>
    <a:srgbClr val="F7B366"/>
    <a:srgbClr val="C9CACA"/>
    <a:srgbClr val="EBEBEB"/>
    <a:srgbClr val="F4A1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14" autoAdjust="0"/>
  </p:normalViewPr>
  <p:slideViewPr>
    <p:cSldViewPr snapToGrid="0">
      <p:cViewPr varScale="1">
        <p:scale>
          <a:sx n="51" d="100"/>
          <a:sy n="51" d="100"/>
        </p:scale>
        <p:origin x="614" y="58"/>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D6C59A8-4C68-AD94-9081-5FE6AB50F2D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C85DF161-A971-DC55-092D-CCF89AAEE97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6F58AB5-3C14-4458-B2A2-49A4D6258D09}" type="datetimeFigureOut">
              <a:rPr kumimoji="1" lang="ja-JP" altLang="en-US" smtClean="0"/>
              <a:t>2025/2/3</a:t>
            </a:fld>
            <a:endParaRPr kumimoji="1" lang="ja-JP" altLang="en-US"/>
          </a:p>
        </p:txBody>
      </p:sp>
      <p:sp>
        <p:nvSpPr>
          <p:cNvPr id="4" name="フッター プレースホルダー 3">
            <a:extLst>
              <a:ext uri="{FF2B5EF4-FFF2-40B4-BE49-F238E27FC236}">
                <a16:creationId xmlns:a16="http://schemas.microsoft.com/office/drawing/2014/main" id="{57BF6C73-37D4-BE12-5D37-3FE4DB2C89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kumimoji="1" lang="en-US" altLang="ja-JP"/>
              <a:t>©2025</a:t>
            </a:r>
            <a:r>
              <a:rPr kumimoji="1" lang="ja-JP" altLang="en-US"/>
              <a:t>　</a:t>
            </a:r>
            <a:r>
              <a:rPr kumimoji="1" lang="en-US" altLang="ja-JP"/>
              <a:t>kids money school</a:t>
            </a:r>
            <a:endParaRPr kumimoji="1" lang="ja-JP" altLang="en-US"/>
          </a:p>
        </p:txBody>
      </p:sp>
      <p:sp>
        <p:nvSpPr>
          <p:cNvPr id="5" name="スライド番号プレースホルダー 4">
            <a:extLst>
              <a:ext uri="{FF2B5EF4-FFF2-40B4-BE49-F238E27FC236}">
                <a16:creationId xmlns:a16="http://schemas.microsoft.com/office/drawing/2014/main" id="{2DD6C5AC-95E7-F1EB-36A7-EF1E2AC49C8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561EC2-7D33-45A8-AD26-2F224704E40D}" type="slidenum">
              <a:rPr kumimoji="1" lang="ja-JP" altLang="en-US" smtClean="0"/>
              <a:t>‹#›</a:t>
            </a:fld>
            <a:endParaRPr kumimoji="1" lang="ja-JP" altLang="en-US"/>
          </a:p>
        </p:txBody>
      </p:sp>
    </p:spTree>
    <p:extLst>
      <p:ext uri="{BB962C8B-B14F-4D97-AF65-F5344CB8AC3E}">
        <p14:creationId xmlns:p14="http://schemas.microsoft.com/office/powerpoint/2010/main" val="99323299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hf hd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kokusen.go.jp/news/data/n-20240313_1.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31cd3a713af_0_52: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g31cd3a713af_0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a:t>表紙１</a:t>
            </a:r>
            <a:endParaRPr/>
          </a:p>
        </p:txBody>
      </p:sp>
      <p:sp>
        <p:nvSpPr>
          <p:cNvPr id="353" name="Google Shape;353;g31cd3a713af_0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D74824CD-1A3E-5005-2FB0-22B6D821EC86}"/>
            </a:ext>
          </a:extLst>
        </p:cNvPr>
        <p:cNvGrpSpPr/>
        <p:nvPr/>
      </p:nvGrpSpPr>
      <p:grpSpPr>
        <a:xfrm>
          <a:off x="0" y="0"/>
          <a:ext cx="0" cy="0"/>
          <a:chOff x="0" y="0"/>
          <a:chExt cx="0" cy="0"/>
        </a:xfrm>
      </p:grpSpPr>
      <p:sp>
        <p:nvSpPr>
          <p:cNvPr id="184" name="Google Shape;184;g3208d75067c_0_24:notes">
            <a:extLst>
              <a:ext uri="{FF2B5EF4-FFF2-40B4-BE49-F238E27FC236}">
                <a16:creationId xmlns:a16="http://schemas.microsoft.com/office/drawing/2014/main" id="{F21996E0-19DE-1D30-E6ED-CC61F0DAA407}"/>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208d75067c_0_24:notes">
            <a:extLst>
              <a:ext uri="{FF2B5EF4-FFF2-40B4-BE49-F238E27FC236}">
                <a16:creationId xmlns:a16="http://schemas.microsoft.com/office/drawing/2014/main" id="{F5C7F9D5-B18A-3D55-0967-75177F93BBA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独立行政法人国民生活センター</a:t>
            </a:r>
            <a:endParaRPr dirty="0"/>
          </a:p>
          <a:p>
            <a:pPr marL="0" lvl="0" indent="0" algn="l" rtl="0">
              <a:spcBef>
                <a:spcPts val="0"/>
              </a:spcBef>
              <a:spcAft>
                <a:spcPts val="0"/>
              </a:spcAft>
              <a:buClr>
                <a:schemeClr val="dk1"/>
              </a:buClr>
              <a:buSzPts val="1100"/>
              <a:buFont typeface="Arial"/>
              <a:buNone/>
            </a:pPr>
            <a:r>
              <a:rPr lang="ja" dirty="0"/>
              <a:t>https://www.kokusen.go.jp/news/data/n-20240313_1.html</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ja" dirty="0"/>
              <a:t>[報告書本文]　子どものオンラインゲーム　無断課金につながるあぶない場面に注意！！[PDF形式](941KB)</a:t>
            </a:r>
            <a:endParaRPr dirty="0"/>
          </a:p>
          <a:p>
            <a:pPr marL="0" lvl="0" indent="0" algn="l" rtl="0">
              <a:spcBef>
                <a:spcPts val="0"/>
              </a:spcBef>
              <a:spcAft>
                <a:spcPts val="0"/>
              </a:spcAft>
              <a:buClr>
                <a:schemeClr val="dk1"/>
              </a:buClr>
              <a:buSzPts val="1100"/>
              <a:buFont typeface="Arial"/>
              <a:buNone/>
            </a:pPr>
            <a:r>
              <a:rPr lang="ja" dirty="0"/>
              <a:t>https://www.kokusen.go.jp/pdf/n-20240313_1.pdf</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219312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29D626D0-CA20-8E41-7008-13180E472FDE}"/>
            </a:ext>
          </a:extLst>
        </p:cNvPr>
        <p:cNvGrpSpPr/>
        <p:nvPr/>
      </p:nvGrpSpPr>
      <p:grpSpPr>
        <a:xfrm>
          <a:off x="0" y="0"/>
          <a:ext cx="0" cy="0"/>
          <a:chOff x="0" y="0"/>
          <a:chExt cx="0" cy="0"/>
        </a:xfrm>
      </p:grpSpPr>
      <p:sp>
        <p:nvSpPr>
          <p:cNvPr id="184" name="Google Shape;184;g3208d75067c_0_24:notes">
            <a:extLst>
              <a:ext uri="{FF2B5EF4-FFF2-40B4-BE49-F238E27FC236}">
                <a16:creationId xmlns:a16="http://schemas.microsoft.com/office/drawing/2014/main" id="{2C5566D9-6042-CCEB-ED8F-93DE8C9D0677}"/>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208d75067c_0_24:notes">
            <a:extLst>
              <a:ext uri="{FF2B5EF4-FFF2-40B4-BE49-F238E27FC236}">
                <a16:creationId xmlns:a16="http://schemas.microsoft.com/office/drawing/2014/main" id="{EEA1078C-E1B6-948B-8AD2-482178AAA83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独立行政法人国民生活センター</a:t>
            </a:r>
            <a:endParaRPr dirty="0"/>
          </a:p>
          <a:p>
            <a:pPr marL="0" lvl="0" indent="0" algn="l" rtl="0">
              <a:spcBef>
                <a:spcPts val="0"/>
              </a:spcBef>
              <a:spcAft>
                <a:spcPts val="0"/>
              </a:spcAft>
              <a:buClr>
                <a:schemeClr val="dk1"/>
              </a:buClr>
              <a:buSzPts val="1100"/>
              <a:buFont typeface="Arial"/>
              <a:buNone/>
            </a:pPr>
            <a:r>
              <a:rPr lang="ja" dirty="0"/>
              <a:t>https://www.kokusen.go.jp/news/data/n-20240313_1.html</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ja" dirty="0"/>
              <a:t>[報告書本文]　子どものオンラインゲーム　無断課金につながるあぶない場面に注意！！[PDF形式](941KB)</a:t>
            </a:r>
            <a:endParaRPr dirty="0"/>
          </a:p>
          <a:p>
            <a:pPr marL="0" lvl="0" indent="0" algn="l" rtl="0">
              <a:spcBef>
                <a:spcPts val="0"/>
              </a:spcBef>
              <a:spcAft>
                <a:spcPts val="0"/>
              </a:spcAft>
              <a:buClr>
                <a:schemeClr val="dk1"/>
              </a:buClr>
              <a:buSzPts val="1100"/>
              <a:buFont typeface="Arial"/>
              <a:buNone/>
            </a:pPr>
            <a:r>
              <a:rPr lang="ja" dirty="0"/>
              <a:t>https://www.kokusen.go.jp/pdf/n-20240313_1.pdf</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899285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1fee38ab15_0_1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g31fee38ab15_0_190: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208d75067c_0_67: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g3208d75067c_0_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①ニフティキッズ</a:t>
            </a:r>
            <a:endParaRPr dirty="0"/>
          </a:p>
          <a:p>
            <a:pPr marL="0" lvl="0" indent="0" algn="l" rtl="0">
              <a:lnSpc>
                <a:spcPct val="100000"/>
              </a:lnSpc>
              <a:spcBef>
                <a:spcPts val="0"/>
              </a:spcBef>
              <a:spcAft>
                <a:spcPts val="0"/>
              </a:spcAft>
              <a:buSzPts val="1400"/>
              <a:buNone/>
            </a:pPr>
            <a:r>
              <a:rPr lang="ja" dirty="0"/>
              <a:t>・保護者パスワードの解除方法が知りたい</a:t>
            </a:r>
            <a:endParaRPr dirty="0"/>
          </a:p>
          <a:p>
            <a:pPr marL="0" lvl="0" indent="0" algn="l" rtl="0">
              <a:lnSpc>
                <a:spcPct val="100000"/>
              </a:lnSpc>
              <a:spcBef>
                <a:spcPts val="0"/>
              </a:spcBef>
              <a:spcAft>
                <a:spcPts val="0"/>
              </a:spcAft>
              <a:buSzPts val="1400"/>
              <a:buNone/>
            </a:pPr>
            <a:r>
              <a:rPr lang="ja" dirty="0"/>
              <a:t>・親が設定しそうなパスワード 6桁</a:t>
            </a:r>
            <a:endParaRPr dirty="0"/>
          </a:p>
          <a:p>
            <a:pPr marL="0" lvl="0" indent="0" algn="l" rtl="0">
              <a:lnSpc>
                <a:spcPct val="100000"/>
              </a:lnSpc>
              <a:spcBef>
                <a:spcPts val="0"/>
              </a:spcBef>
              <a:spcAft>
                <a:spcPts val="0"/>
              </a:spcAft>
              <a:buSzPts val="1400"/>
              <a:buNone/>
            </a:pPr>
            <a:r>
              <a:rPr lang="ja" dirty="0"/>
              <a:t>②ご自身のキャリア決済の上限額把握していますか？</a:t>
            </a:r>
            <a:endParaRPr dirty="0"/>
          </a:p>
          <a:p>
            <a:pPr marL="0" lvl="0" indent="0" algn="l" rtl="0">
              <a:lnSpc>
                <a:spcPct val="100000"/>
              </a:lnSpc>
              <a:spcBef>
                <a:spcPts val="0"/>
              </a:spcBef>
              <a:spcAft>
                <a:spcPts val="0"/>
              </a:spcAft>
              <a:buSzPts val="1400"/>
              <a:buNone/>
            </a:pPr>
            <a:r>
              <a:rPr lang="ja" dirty="0"/>
              <a:t>④使いすぎアラートなんかもある</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⑤Apple Gift Card、Google Play ギフトカード、ニンテンドープリペイドカード</a:t>
            </a:r>
            <a:endParaRPr dirty="0"/>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ただこれはあくまで対策です。</a:t>
            </a:r>
            <a:endParaRPr dirty="0"/>
          </a:p>
        </p:txBody>
      </p:sp>
      <p:sp>
        <p:nvSpPr>
          <p:cNvPr id="221" name="Google Shape;221;g3208d75067c_0_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13</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208d75067c_0_73: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3208d75067c_0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b="0" dirty="0"/>
              <a:t>そうすることで被害を防いだり</a:t>
            </a:r>
            <a:r>
              <a:rPr lang="ja" b="1" dirty="0"/>
              <a:t>、</a:t>
            </a:r>
            <a:r>
              <a:rPr lang="ja" b="0" i="0" dirty="0">
                <a:sym typeface="Arial"/>
              </a:rPr>
              <a:t>社会で自立し、よりよい生活を送るために必要不可欠なスキルを養うことにつながる。</a:t>
            </a:r>
            <a:endParaRPr dirty="0"/>
          </a:p>
        </p:txBody>
      </p:sp>
      <p:sp>
        <p:nvSpPr>
          <p:cNvPr id="229" name="Google Shape;229;g3208d75067c_0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14</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326416b97ac_1_2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326416b97ac_1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子どもとゲームや課金について話し合い、理解を深めましょう</a:t>
            </a:r>
            <a:endParaRPr dirty="0"/>
          </a:p>
          <a:p>
            <a:pPr marL="0" lvl="0" indent="0" algn="l" rtl="0">
              <a:spcBef>
                <a:spcPts val="0"/>
              </a:spcBef>
              <a:spcAft>
                <a:spcPts val="0"/>
              </a:spcAft>
              <a:buNone/>
            </a:pPr>
            <a:r>
              <a:rPr lang="ja" dirty="0"/>
              <a:t>一方的ではなく、子どもはどう思っているのか、どうしたいのかもしっかり聞きましょう。</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具体的なルールとして</a:t>
            </a:r>
            <a:endParaRPr dirty="0"/>
          </a:p>
          <a:p>
            <a:pPr marL="0" lvl="0" indent="0" algn="l" rtl="0">
              <a:spcBef>
                <a:spcPts val="0"/>
              </a:spcBef>
              <a:spcAft>
                <a:spcPts val="0"/>
              </a:spcAft>
              <a:buClr>
                <a:schemeClr val="dk1"/>
              </a:buClr>
              <a:buSzPts val="1100"/>
              <a:buFont typeface="Arial"/>
              <a:buNone/>
            </a:pPr>
            <a:r>
              <a:rPr lang="ja" dirty="0"/>
              <a:t>課金前の冷却期間を設ける：課金したい項目があれば、1週間待ってから再度検討する</a:t>
            </a:r>
            <a:endParaRPr dirty="0"/>
          </a:p>
          <a:p>
            <a:pPr marL="0" lvl="0" indent="0" algn="l" rtl="0">
              <a:spcBef>
                <a:spcPts val="0"/>
              </a:spcBef>
              <a:spcAft>
                <a:spcPts val="0"/>
              </a:spcAft>
              <a:buClr>
                <a:schemeClr val="dk1"/>
              </a:buClr>
              <a:buSzPts val="1100"/>
              <a:buFont typeface="Arial"/>
              <a:buNone/>
            </a:pPr>
            <a:r>
              <a:rPr lang="ja" dirty="0"/>
              <a:t>課金履歴の定期チェック：月に1回など、定期的に親子で課金履歴をチェックし、使用状況を確認</a:t>
            </a:r>
            <a:endParaRPr dirty="0"/>
          </a:p>
          <a:p>
            <a:pPr marL="0" lvl="0" indent="0" algn="l" rtl="0">
              <a:spcBef>
                <a:spcPts val="0"/>
              </a:spcBef>
              <a:spcAft>
                <a:spcPts val="0"/>
              </a:spcAft>
              <a:buNone/>
            </a:pPr>
            <a:r>
              <a:rPr lang="ja" dirty="0"/>
              <a:t>代替案の検討：課金アイテムの代わりに、ゲーム内で無料で入手できる方法を探してみる←親も一度は試してみるのも１つ</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46188" y="1143000"/>
            <a:ext cx="4365625" cy="3086100"/>
          </a:xfrm>
        </p:spPr>
      </p:sp>
      <p:sp>
        <p:nvSpPr>
          <p:cNvPr id="3" name="ノート プレースホルダー 2"/>
          <p:cNvSpPr>
            <a:spLocks noGrp="1"/>
          </p:cNvSpPr>
          <p:nvPr>
            <p:ph type="body" idx="1"/>
          </p:nvPr>
        </p:nvSpPr>
        <p:spPr/>
        <p:txBody>
          <a:bodyPr/>
          <a:lstStyle/>
          <a:p>
            <a:pPr marL="0" lvl="0" indent="0" algn="l" rtl="0">
              <a:spcBef>
                <a:spcPts val="0"/>
              </a:spcBef>
              <a:spcAft>
                <a:spcPts val="0"/>
              </a:spcAft>
              <a:buNone/>
            </a:pPr>
            <a:r>
              <a:rPr lang="ja-JP" altLang="en-US" dirty="0"/>
              <a:t>​​子どもはお金の知識がないことから、悪気がなくてもトラブルに巻き込まれてしまうことがあります。</a:t>
            </a:r>
          </a:p>
          <a:p>
            <a:pPr marL="0" lvl="0" indent="0" algn="l" rtl="0">
              <a:spcBef>
                <a:spcPts val="0"/>
              </a:spcBef>
              <a:spcAft>
                <a:spcPts val="0"/>
              </a:spcAft>
              <a:buNone/>
            </a:pPr>
            <a:r>
              <a:rPr lang="ja-JP" altLang="en-US" dirty="0"/>
              <a:t>お金との付き合い方を身につけるために、保護者はどのようなサポートをすればいいか一緒に考えてみましょう。</a:t>
            </a:r>
          </a:p>
          <a:p>
            <a:pPr marL="158750" indent="0">
              <a:buNone/>
            </a:pPr>
            <a:endParaRPr kumimoji="1" lang="ja-JP" altLang="en-US" dirty="0"/>
          </a:p>
        </p:txBody>
      </p:sp>
      <p:sp>
        <p:nvSpPr>
          <p:cNvPr id="4" name="スライド番号プレースホルダー 3"/>
          <p:cNvSpPr>
            <a:spLocks noGrp="1"/>
          </p:cNvSpPr>
          <p:nvPr>
            <p:ph type="sldNum" sz="quarter" idx="5"/>
          </p:nvPr>
        </p:nvSpPr>
        <p:spPr/>
        <p:txBody>
          <a:bodyPr/>
          <a:lstStyle/>
          <a:p>
            <a:fld id="{A515133F-AE75-425E-8DCE-446DFFEC9237}" type="slidenum">
              <a:rPr kumimoji="1" lang="ja-JP" altLang="en-US" smtClean="0"/>
              <a:t>2</a:t>
            </a:fld>
            <a:endParaRPr kumimoji="1" lang="ja-JP" altLang="en-US"/>
          </a:p>
        </p:txBody>
      </p:sp>
    </p:spTree>
    <p:extLst>
      <p:ext uri="{BB962C8B-B14F-4D97-AF65-F5344CB8AC3E}">
        <p14:creationId xmlns:p14="http://schemas.microsoft.com/office/powerpoint/2010/main" val="2106635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1fee38ab15_0_230: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31fee38ab15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こういったものが挙げられます。この中でも</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1fee38ab15_0_171: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31fee38ab15_0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独立行政法人国民生活センター</a:t>
            </a:r>
            <a:endParaRPr dirty="0"/>
          </a:p>
          <a:p>
            <a:pPr marL="0" lvl="0" indent="0" algn="l" rtl="0">
              <a:lnSpc>
                <a:spcPct val="100000"/>
              </a:lnSpc>
              <a:spcBef>
                <a:spcPts val="0"/>
              </a:spcBef>
              <a:spcAft>
                <a:spcPts val="0"/>
              </a:spcAft>
              <a:buSzPts val="1400"/>
              <a:buNone/>
            </a:pPr>
            <a:r>
              <a:rPr lang="ja" u="sng" dirty="0">
                <a:solidFill>
                  <a:schemeClr val="hlink"/>
                </a:solidFill>
                <a:hlinkClick r:id="rId3"/>
              </a:rPr>
              <a:t>https://www.kokusen.go.jp/news/data/n-20240313_1.html</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 dirty="0"/>
              <a:t>[報告書本文]　子どものオンラインゲーム　無断課金につながるあぶない場面に注意！！[PDF形式](941KB)</a:t>
            </a:r>
            <a:endParaRPr dirty="0"/>
          </a:p>
          <a:p>
            <a:pPr marL="0" lvl="0" indent="0" algn="l" rtl="0">
              <a:lnSpc>
                <a:spcPct val="100000"/>
              </a:lnSpc>
              <a:spcBef>
                <a:spcPts val="0"/>
              </a:spcBef>
              <a:spcAft>
                <a:spcPts val="0"/>
              </a:spcAft>
              <a:buSzPts val="1400"/>
              <a:buNone/>
            </a:pPr>
            <a:r>
              <a:rPr lang="ja" dirty="0"/>
              <a:t>https://www.kokusen.go.jp/pdf/n-20240313_1.pdf</a:t>
            </a:r>
            <a:endParaRPr dirty="0"/>
          </a:p>
          <a:p>
            <a:pPr marL="0" lvl="0" indent="0" algn="l" rtl="0">
              <a:lnSpc>
                <a:spcPct val="100000"/>
              </a:lnSpc>
              <a:spcBef>
                <a:spcPts val="0"/>
              </a:spcBef>
              <a:spcAft>
                <a:spcPts val="0"/>
              </a:spcAft>
              <a:buSzPts val="1400"/>
              <a:buNone/>
            </a:pPr>
            <a:endParaRPr dirty="0"/>
          </a:p>
        </p:txBody>
      </p:sp>
      <p:sp>
        <p:nvSpPr>
          <p:cNvPr id="152" name="Google Shape;152;g31fee38ab15_0_17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4</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26416b97ac_1_7: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326416b97ac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「低年齢層の子供のインターネット利用環境実態調査」（内閣府）</a:t>
            </a:r>
            <a:endParaRPr dirty="0"/>
          </a:p>
          <a:p>
            <a:pPr marL="0" lvl="0" indent="0" algn="l" rtl="0">
              <a:spcBef>
                <a:spcPts val="0"/>
              </a:spcBef>
              <a:spcAft>
                <a:spcPts val="0"/>
              </a:spcAft>
              <a:buClr>
                <a:schemeClr val="dk1"/>
              </a:buClr>
              <a:buSzPts val="1100"/>
              <a:buFont typeface="Arial"/>
              <a:buNone/>
            </a:pPr>
            <a:r>
              <a:rPr lang="ja" dirty="0"/>
              <a:t>令和５年度 青少年のインターネット利用環境実態調査調査結果</a:t>
            </a:r>
            <a:endParaRPr dirty="0"/>
          </a:p>
          <a:p>
            <a:pPr marL="0" lvl="0" indent="0" algn="l" rtl="0">
              <a:spcBef>
                <a:spcPts val="0"/>
              </a:spcBef>
              <a:spcAft>
                <a:spcPts val="0"/>
              </a:spcAft>
              <a:buNone/>
            </a:pPr>
            <a:r>
              <a:rPr lang="ja" dirty="0"/>
              <a:t>https://www.cfa.go.jp/assets/contents/node/basic_page/field_ref_resources/9a55b57d-cd9d-4cf6-8ed4-3da8efa12d63/fc117374/20240226_policies_youth-kankyou_internet_research_results-etc_09.pdf</a:t>
            </a:r>
            <a:endParaRPr dirty="0"/>
          </a:p>
          <a:p>
            <a:pPr marL="0" lvl="0" indent="0" algn="l" rtl="0">
              <a:spcBef>
                <a:spcPts val="0"/>
              </a:spcBef>
              <a:spcAft>
                <a:spcPts val="0"/>
              </a:spcAft>
              <a:buNone/>
            </a:pPr>
            <a:r>
              <a:rPr lang="ja" dirty="0"/>
              <a:t>https://www.e-stat.go.jp/statistics/00100109</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208d75067c_0_14: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3208d75067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１００万円以上も６．５％！</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ja" dirty="0"/>
              <a:t>独立行政法人国民生活センター</a:t>
            </a:r>
            <a:endParaRPr dirty="0"/>
          </a:p>
          <a:p>
            <a:pPr marL="0" lvl="0" indent="0" algn="l" rtl="0">
              <a:spcBef>
                <a:spcPts val="0"/>
              </a:spcBef>
              <a:spcAft>
                <a:spcPts val="0"/>
              </a:spcAft>
              <a:buClr>
                <a:schemeClr val="dk1"/>
              </a:buClr>
              <a:buSzPts val="1100"/>
              <a:buFont typeface="Arial"/>
              <a:buNone/>
            </a:pPr>
            <a:r>
              <a:rPr lang="ja" dirty="0"/>
              <a:t>https://www.kokusen.go.jp/news/data/n-20240313_1.html</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ja" dirty="0"/>
              <a:t>[報告書本文]　子どものオンラインゲーム　無断課金につながるあぶない場面に注意！！[PDF形式](941KB)</a:t>
            </a:r>
            <a:endParaRPr dirty="0"/>
          </a:p>
          <a:p>
            <a:pPr marL="0" lvl="0" indent="0" algn="l" rtl="0">
              <a:spcBef>
                <a:spcPts val="0"/>
              </a:spcBef>
              <a:spcAft>
                <a:spcPts val="0"/>
              </a:spcAft>
              <a:buClr>
                <a:schemeClr val="dk1"/>
              </a:buClr>
              <a:buSzPts val="1100"/>
              <a:buFont typeface="Arial"/>
              <a:buNone/>
            </a:pPr>
            <a:r>
              <a:rPr lang="ja" dirty="0"/>
              <a:t>https://www.kokusen.go.jp/pdf/n-20240313_1.pdf</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208d75067c_0_0: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3208d75067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アカウントパスワードを勝手に変更</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キャリア決済とは</a:t>
            </a:r>
            <a:endParaRPr dirty="0"/>
          </a:p>
          <a:p>
            <a:pPr marL="0" lvl="0" indent="0" algn="l" rtl="0">
              <a:spcBef>
                <a:spcPts val="0"/>
              </a:spcBef>
              <a:spcAft>
                <a:spcPts val="0"/>
              </a:spcAft>
              <a:buClr>
                <a:schemeClr val="dk1"/>
              </a:buClr>
              <a:buSzPts val="1100"/>
              <a:buFont typeface="Arial"/>
              <a:buNone/>
            </a:pPr>
            <a:r>
              <a:rPr lang="ja" dirty="0"/>
              <a:t>スマホ 料金と合算でお金を支払うことができる決済サービスです。</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1AF5E02B-EF59-F144-E152-EE375DA1C3E3}"/>
            </a:ext>
          </a:extLst>
        </p:cNvPr>
        <p:cNvGrpSpPr/>
        <p:nvPr/>
      </p:nvGrpSpPr>
      <p:grpSpPr>
        <a:xfrm>
          <a:off x="0" y="0"/>
          <a:ext cx="0" cy="0"/>
          <a:chOff x="0" y="0"/>
          <a:chExt cx="0" cy="0"/>
        </a:xfrm>
      </p:grpSpPr>
      <p:sp>
        <p:nvSpPr>
          <p:cNvPr id="184" name="Google Shape;184;g3208d75067c_0_24:notes">
            <a:extLst>
              <a:ext uri="{FF2B5EF4-FFF2-40B4-BE49-F238E27FC236}">
                <a16:creationId xmlns:a16="http://schemas.microsoft.com/office/drawing/2014/main" id="{D6DD5D56-4440-9D94-0395-9D5CFB92E1F6}"/>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208d75067c_0_24:notes">
            <a:extLst>
              <a:ext uri="{FF2B5EF4-FFF2-40B4-BE49-F238E27FC236}">
                <a16:creationId xmlns:a16="http://schemas.microsoft.com/office/drawing/2014/main" id="{63CFF465-79B6-9096-B8A9-B8BA3DD19FB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独立行政法人国民生活センター</a:t>
            </a:r>
            <a:endParaRPr dirty="0"/>
          </a:p>
          <a:p>
            <a:pPr marL="0" lvl="0" indent="0" algn="l" rtl="0">
              <a:spcBef>
                <a:spcPts val="0"/>
              </a:spcBef>
              <a:spcAft>
                <a:spcPts val="0"/>
              </a:spcAft>
              <a:buClr>
                <a:schemeClr val="dk1"/>
              </a:buClr>
              <a:buSzPts val="1100"/>
              <a:buFont typeface="Arial"/>
              <a:buNone/>
            </a:pPr>
            <a:r>
              <a:rPr lang="ja" dirty="0"/>
              <a:t>https://www.kokusen.go.jp/news/data/n-20240313_1.html</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ja" dirty="0"/>
              <a:t>[報告書本文]　子どものオンラインゲーム　無断課金につながるあぶない場面に注意！！[PDF形式](941KB)</a:t>
            </a:r>
            <a:endParaRPr dirty="0"/>
          </a:p>
          <a:p>
            <a:pPr marL="0" lvl="0" indent="0" algn="l" rtl="0">
              <a:spcBef>
                <a:spcPts val="0"/>
              </a:spcBef>
              <a:spcAft>
                <a:spcPts val="0"/>
              </a:spcAft>
              <a:buClr>
                <a:schemeClr val="dk1"/>
              </a:buClr>
              <a:buSzPts val="1100"/>
              <a:buFont typeface="Arial"/>
              <a:buNone/>
            </a:pPr>
            <a:r>
              <a:rPr lang="ja" dirty="0"/>
              <a:t>https://www.kokusen.go.jp/pdf/n-20240313_1.pdf</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267486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49D16293-AA5D-8470-77CB-5B69BCC036B2}"/>
            </a:ext>
          </a:extLst>
        </p:cNvPr>
        <p:cNvGrpSpPr/>
        <p:nvPr/>
      </p:nvGrpSpPr>
      <p:grpSpPr>
        <a:xfrm>
          <a:off x="0" y="0"/>
          <a:ext cx="0" cy="0"/>
          <a:chOff x="0" y="0"/>
          <a:chExt cx="0" cy="0"/>
        </a:xfrm>
      </p:grpSpPr>
      <p:sp>
        <p:nvSpPr>
          <p:cNvPr id="184" name="Google Shape;184;g3208d75067c_0_24:notes">
            <a:extLst>
              <a:ext uri="{FF2B5EF4-FFF2-40B4-BE49-F238E27FC236}">
                <a16:creationId xmlns:a16="http://schemas.microsoft.com/office/drawing/2014/main" id="{DC4082F2-6B8F-E61F-7D25-268A848B35DB}"/>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208d75067c_0_24:notes">
            <a:extLst>
              <a:ext uri="{FF2B5EF4-FFF2-40B4-BE49-F238E27FC236}">
                <a16:creationId xmlns:a16="http://schemas.microsoft.com/office/drawing/2014/main" id="{3535255C-3297-0A5F-F81B-75C9ACBE345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独立行政法人国民生活センター</a:t>
            </a:r>
            <a:endParaRPr dirty="0"/>
          </a:p>
          <a:p>
            <a:pPr marL="0" lvl="0" indent="0" algn="l" rtl="0">
              <a:spcBef>
                <a:spcPts val="0"/>
              </a:spcBef>
              <a:spcAft>
                <a:spcPts val="0"/>
              </a:spcAft>
              <a:buClr>
                <a:schemeClr val="dk1"/>
              </a:buClr>
              <a:buSzPts val="1100"/>
              <a:buFont typeface="Arial"/>
              <a:buNone/>
            </a:pPr>
            <a:r>
              <a:rPr lang="ja" dirty="0"/>
              <a:t>https://www.kokusen.go.jp/news/data/n-20240313_1.html</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ja" dirty="0"/>
              <a:t>[報告書本文]　子どものオンラインゲーム　無断課金につながるあぶない場面に注意！！[PDF形式](941KB)</a:t>
            </a:r>
            <a:endParaRPr dirty="0"/>
          </a:p>
          <a:p>
            <a:pPr marL="0" lvl="0" indent="0" algn="l" rtl="0">
              <a:spcBef>
                <a:spcPts val="0"/>
              </a:spcBef>
              <a:spcAft>
                <a:spcPts val="0"/>
              </a:spcAft>
              <a:buClr>
                <a:schemeClr val="dk1"/>
              </a:buClr>
              <a:buSzPts val="1100"/>
              <a:buFont typeface="Arial"/>
              <a:buNone/>
            </a:pPr>
            <a:r>
              <a:rPr lang="ja" dirty="0"/>
              <a:t>https://www.kokusen.go.jp/pdf/n-20240313_1.pdf</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248289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dirty="0"/>
          </a:p>
        </p:txBody>
      </p:sp>
      <p:sp>
        <p:nvSpPr>
          <p:cNvPr id="11" name="Google Shape;11;p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dirty="0"/>
          </a:p>
        </p:txBody>
      </p:sp>
      <p:sp>
        <p:nvSpPr>
          <p:cNvPr id="12" name="Google Shape;12;p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rPr dirty="0"/>
              <a:t>xx%</a:t>
            </a:r>
          </a:p>
        </p:txBody>
      </p:sp>
      <p:sp>
        <p:nvSpPr>
          <p:cNvPr id="46" name="Google Shape;46;p11"/>
          <p:cNvSpPr txBox="1">
            <a:spLocks noGrp="1"/>
          </p:cNvSpPr>
          <p:nvPr>
            <p:ph type="body" idx="1"/>
          </p:nvPr>
        </p:nvSpPr>
        <p:spPr>
          <a:xfrm>
            <a:off x="364468" y="4633192"/>
            <a:ext cx="9963000" cy="1911900"/>
          </a:xfrm>
          <a:prstGeom prst="rect">
            <a:avLst/>
          </a:prstGeom>
        </p:spPr>
        <p:txBody>
          <a:bodyPr spcFirstLastPara="1" wrap="square" lIns="116050" tIns="116050" rIns="116050" bIns="116050" anchor="t" anchorCtr="0">
            <a:normAutofit/>
          </a:bodyPr>
          <a:lstStyle>
            <a:lvl1pPr marL="457200" lvl="0" indent="-374650" algn="ctr">
              <a:spcBef>
                <a:spcPts val="0"/>
              </a:spcBef>
              <a:spcAft>
                <a:spcPts val="0"/>
              </a:spcAft>
              <a:buSzPts val="2300"/>
              <a:buChar char="●"/>
              <a:defRPr/>
            </a:lvl1pPr>
            <a:lvl2pPr marL="914400" lvl="1" indent="-342900" algn="ctr">
              <a:spcBef>
                <a:spcPts val="0"/>
              </a:spcBef>
              <a:spcAft>
                <a:spcPts val="0"/>
              </a:spcAft>
              <a:buSzPts val="18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dirty="0"/>
          </a:p>
        </p:txBody>
      </p:sp>
      <p:sp>
        <p:nvSpPr>
          <p:cNvPr id="47" name="Google Shape;47;p11"/>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336500" y="1237251"/>
            <a:ext cx="8019000" cy="2632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58" name="Google Shape;58;p14"/>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59" name="Google Shape;59;p1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0" name="Google Shape;60;p1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1" name="Google Shape;61;p1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64" name="Google Shape;64;p15"/>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65" name="Google Shape;65;p15"/>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6" name="Google Shape;66;p15"/>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7" name="Google Shape;67;p1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729506" y="1884751"/>
            <a:ext cx="9222000" cy="3144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0" name="Google Shape;70;p16"/>
          <p:cNvSpPr txBox="1">
            <a:spLocks noGrp="1"/>
          </p:cNvSpPr>
          <p:nvPr>
            <p:ph type="body" idx="1"/>
          </p:nvPr>
        </p:nvSpPr>
        <p:spPr>
          <a:xfrm>
            <a:off x="729506" y="5059251"/>
            <a:ext cx="9222000" cy="1653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dirty="0"/>
          </a:p>
        </p:txBody>
      </p:sp>
      <p:sp>
        <p:nvSpPr>
          <p:cNvPr id="71" name="Google Shape;71;p16"/>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2" name="Google Shape;72;p16"/>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3" name="Google Shape;73;p16"/>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6" name="Google Shape;76;p17"/>
          <p:cNvSpPr txBox="1">
            <a:spLocks noGrp="1"/>
          </p:cNvSpPr>
          <p:nvPr>
            <p:ph type="body" idx="1"/>
          </p:nvPr>
        </p:nvSpPr>
        <p:spPr>
          <a:xfrm>
            <a:off x="73507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7" name="Google Shape;77;p17"/>
          <p:cNvSpPr txBox="1">
            <a:spLocks noGrp="1"/>
          </p:cNvSpPr>
          <p:nvPr>
            <p:ph type="body" idx="2"/>
          </p:nvPr>
        </p:nvSpPr>
        <p:spPr>
          <a:xfrm>
            <a:off x="541282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8" name="Google Shape;78;p17"/>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9" name="Google Shape;79;p17"/>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0" name="Google Shape;80;p17"/>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736468"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83" name="Google Shape;83;p18"/>
          <p:cNvSpPr txBox="1">
            <a:spLocks noGrp="1"/>
          </p:cNvSpPr>
          <p:nvPr>
            <p:ph type="body" idx="1"/>
          </p:nvPr>
        </p:nvSpPr>
        <p:spPr>
          <a:xfrm>
            <a:off x="736468" y="1853251"/>
            <a:ext cx="45234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4" name="Google Shape;84;p18"/>
          <p:cNvSpPr txBox="1">
            <a:spLocks noGrp="1"/>
          </p:cNvSpPr>
          <p:nvPr>
            <p:ph type="body" idx="2"/>
          </p:nvPr>
        </p:nvSpPr>
        <p:spPr>
          <a:xfrm>
            <a:off x="736468" y="2761500"/>
            <a:ext cx="45234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5" name="Google Shape;85;p18"/>
          <p:cNvSpPr txBox="1">
            <a:spLocks noGrp="1"/>
          </p:cNvSpPr>
          <p:nvPr>
            <p:ph type="body" idx="3"/>
          </p:nvPr>
        </p:nvSpPr>
        <p:spPr>
          <a:xfrm>
            <a:off x="5412825" y="1853251"/>
            <a:ext cx="45453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6" name="Google Shape;86;p18"/>
          <p:cNvSpPr txBox="1">
            <a:spLocks noGrp="1"/>
          </p:cNvSpPr>
          <p:nvPr>
            <p:ph type="body" idx="4"/>
          </p:nvPr>
        </p:nvSpPr>
        <p:spPr>
          <a:xfrm>
            <a:off x="5412825" y="2761500"/>
            <a:ext cx="45453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7" name="Google Shape;87;p18"/>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8" name="Google Shape;88;p18"/>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9" name="Google Shape;89;p18"/>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92" name="Google Shape;92;p19"/>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3" name="Google Shape;93;p19"/>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4" name="Google Shape;94;p19"/>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7" name="Google Shape;97;p20"/>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8" name="Google Shape;98;p20"/>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1" name="Google Shape;101;p21"/>
          <p:cNvSpPr txBox="1">
            <a:spLocks noGrp="1"/>
          </p:cNvSpPr>
          <p:nvPr>
            <p:ph type="body" idx="1"/>
          </p:nvPr>
        </p:nvSpPr>
        <p:spPr>
          <a:xfrm>
            <a:off x="4545493" y="1088500"/>
            <a:ext cx="5412900" cy="53724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atin typeface="BIZ UDPゴシック" panose="020B0400000000000000" pitchFamily="50" charset="-128"/>
                <a:ea typeface="BIZ UDPゴシック" panose="020B0400000000000000" pitchFamily="50" charset="-128"/>
              </a:defRPr>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dirty="0"/>
          </a:p>
        </p:txBody>
      </p:sp>
      <p:sp>
        <p:nvSpPr>
          <p:cNvPr id="102" name="Google Shape;102;p21"/>
          <p:cNvSpPr txBox="1">
            <a:spLocks noGrp="1"/>
          </p:cNvSpPr>
          <p:nvPr>
            <p:ph type="body" idx="2"/>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03" name="Google Shape;103;p21"/>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4" name="Google Shape;104;p21"/>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5" name="Google Shape;105;p21"/>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p:spPr>
        <p:txBody>
          <a:bodyPr spcFirstLastPara="1" wrap="square" lIns="116050" tIns="116050" rIns="116050" bIns="116050" anchor="ctr" anchorCtr="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endParaRPr dirty="0"/>
          </a:p>
        </p:txBody>
      </p:sp>
      <p:sp>
        <p:nvSpPr>
          <p:cNvPr id="15" name="Google Shape;15;p3"/>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8" name="Google Shape;108;p22"/>
          <p:cNvSpPr>
            <a:spLocks noGrp="1"/>
          </p:cNvSpPr>
          <p:nvPr>
            <p:ph type="pic" idx="2"/>
          </p:nvPr>
        </p:nvSpPr>
        <p:spPr>
          <a:xfrm>
            <a:off x="4545493" y="1088500"/>
            <a:ext cx="5412900" cy="5372400"/>
          </a:xfrm>
          <a:prstGeom prst="rect">
            <a:avLst/>
          </a:prstGeom>
          <a:noFill/>
          <a:ln>
            <a:noFill/>
          </a:ln>
        </p:spPr>
      </p:sp>
      <p:sp>
        <p:nvSpPr>
          <p:cNvPr id="109" name="Google Shape;109;p22"/>
          <p:cNvSpPr txBox="1">
            <a:spLocks noGrp="1"/>
          </p:cNvSpPr>
          <p:nvPr>
            <p:ph type="body" idx="1"/>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10" name="Google Shape;110;p22"/>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1" name="Google Shape;111;p22"/>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2" name="Google Shape;112;p22"/>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15" name="Google Shape;115;p23"/>
          <p:cNvSpPr txBox="1">
            <a:spLocks noGrp="1"/>
          </p:cNvSpPr>
          <p:nvPr>
            <p:ph type="body" idx="1"/>
          </p:nvPr>
        </p:nvSpPr>
        <p:spPr>
          <a:xfrm rot="5400000">
            <a:off x="2947725" y="-200000"/>
            <a:ext cx="4796700" cy="922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16" name="Google Shape;116;p2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7" name="Google Shape;117;p2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8" name="Google Shape;118;p2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600775" y="2453150"/>
            <a:ext cx="6406800" cy="23055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21" name="Google Shape;121;p24"/>
          <p:cNvSpPr txBox="1">
            <a:spLocks noGrp="1"/>
          </p:cNvSpPr>
          <p:nvPr>
            <p:ph type="body" idx="1"/>
          </p:nvPr>
        </p:nvSpPr>
        <p:spPr>
          <a:xfrm rot="5400000">
            <a:off x="923063" y="214550"/>
            <a:ext cx="6406800" cy="6782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22" name="Google Shape;122;p2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3" name="Google Shape;123;p2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4" name="Google Shape;124;p2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タイトル スライド 1">
  <p:cSld name="タイトル スライド">
    <p:bg>
      <p:bgPr>
        <a:solidFill>
          <a:schemeClr val="lt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127" name="Google Shape;127;p2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
        <p:nvSpPr>
          <p:cNvPr id="128" name="Google Shape;128;p25"/>
          <p:cNvSpPr txBox="1">
            <a:spLocks noGrp="1"/>
          </p:cNvSpPr>
          <p:nvPr>
            <p:ph type="title"/>
          </p:nvPr>
        </p:nvSpPr>
        <p:spPr>
          <a:xfrm>
            <a:off x="735075" y="551249"/>
            <a:ext cx="9222000" cy="14613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9" name="Google Shape;129;p25"/>
          <p:cNvSpPr txBox="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202</a:t>
            </a:r>
            <a:r>
              <a:rPr lang="en-US" alt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5</a:t>
            </a: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kids money school</a:t>
            </a:r>
            <a:endParaRPr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18" name="Google Shape;18;p4"/>
          <p:cNvSpPr txBox="1">
            <a:spLocks noGrp="1"/>
          </p:cNvSpPr>
          <p:nvPr>
            <p:ph type="body" idx="1"/>
          </p:nvPr>
        </p:nvSpPr>
        <p:spPr>
          <a:xfrm>
            <a:off x="364468" y="1693927"/>
            <a:ext cx="9963000" cy="5021400"/>
          </a:xfrm>
          <a:prstGeom prst="rect">
            <a:avLst/>
          </a:prstGeom>
        </p:spPr>
        <p:txBody>
          <a:bodyPr spcFirstLastPara="1" wrap="square" lIns="116050" tIns="116050" rIns="116050" bIns="116050" anchor="t"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19" name="Google Shape;19;p4"/>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2" name="Google Shape;22;p5"/>
          <p:cNvSpPr txBox="1">
            <a:spLocks noGrp="1"/>
          </p:cNvSpPr>
          <p:nvPr>
            <p:ph type="body" idx="1"/>
          </p:nvPr>
        </p:nvSpPr>
        <p:spPr>
          <a:xfrm>
            <a:off x="364468"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3" name="Google Shape;23;p5"/>
          <p:cNvSpPr txBox="1">
            <a:spLocks noGrp="1"/>
          </p:cNvSpPr>
          <p:nvPr>
            <p:ph type="body" idx="2"/>
          </p:nvPr>
        </p:nvSpPr>
        <p:spPr>
          <a:xfrm>
            <a:off x="5650483"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4" name="Google Shape;24;p5"/>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7" name="Google Shape;27;p6"/>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p:spPr>
        <p:txBody>
          <a:bodyPr spcFirstLastPara="1" wrap="square" lIns="116050" tIns="116050" rIns="116050" bIns="116050"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dirty="0"/>
          </a:p>
        </p:txBody>
      </p:sp>
      <p:sp>
        <p:nvSpPr>
          <p:cNvPr id="30" name="Google Shape;30;p7"/>
          <p:cNvSpPr txBox="1">
            <a:spLocks noGrp="1"/>
          </p:cNvSpPr>
          <p:nvPr>
            <p:ph type="body" idx="1"/>
          </p:nvPr>
        </p:nvSpPr>
        <p:spPr>
          <a:xfrm>
            <a:off x="364468" y="2042457"/>
            <a:ext cx="3283500" cy="4673100"/>
          </a:xfrm>
          <a:prstGeom prst="rect">
            <a:avLst/>
          </a:prstGeom>
        </p:spPr>
        <p:txBody>
          <a:bodyPr spcFirstLastPara="1" wrap="square" lIns="116050" tIns="116050" rIns="116050" bIns="116050" anchor="t" anchorCtr="0">
            <a:normAutofit/>
          </a:bodyPr>
          <a:lstStyle>
            <a:lvl1pPr marL="457200" lvl="0" indent="-323850">
              <a:spcBef>
                <a:spcPts val="0"/>
              </a:spcBef>
              <a:spcAft>
                <a:spcPts val="0"/>
              </a:spcAft>
              <a:buSzPts val="1500"/>
              <a:buChar char="●"/>
              <a:defRPr sz="15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31" name="Google Shape;31;p7"/>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p:spPr>
        <p:txBody>
          <a:bodyPr spcFirstLastPara="1" wrap="square" lIns="116050" tIns="116050" rIns="116050" bIns="116050" anchor="ctr" anchorCtr="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a:endParaRPr dirty="0"/>
          </a:p>
        </p:txBody>
      </p:sp>
      <p:sp>
        <p:nvSpPr>
          <p:cNvPr id="34" name="Google Shape;34;p8"/>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lvl="0" indent="0" algn="l"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37" name="Google Shape;37;p9"/>
          <p:cNvSpPr txBox="1">
            <a:spLocks noGrp="1"/>
          </p:cNvSpPr>
          <p:nvPr>
            <p:ph type="title"/>
          </p:nvPr>
        </p:nvSpPr>
        <p:spPr>
          <a:xfrm>
            <a:off x="310447" y="1812541"/>
            <a:ext cx="4730100" cy="21786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a:endParaRPr dirty="0"/>
          </a:p>
        </p:txBody>
      </p:sp>
      <p:sp>
        <p:nvSpPr>
          <p:cNvPr id="38" name="Google Shape;38;p9"/>
          <p:cNvSpPr txBox="1">
            <a:spLocks noGrp="1"/>
          </p:cNvSpPr>
          <p:nvPr>
            <p:ph type="subTitle" idx="1"/>
          </p:nvPr>
        </p:nvSpPr>
        <p:spPr>
          <a:xfrm>
            <a:off x="310447" y="4120005"/>
            <a:ext cx="4730100" cy="18153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dirty="0"/>
          </a:p>
        </p:txBody>
      </p:sp>
      <p:sp>
        <p:nvSpPr>
          <p:cNvPr id="39" name="Google Shape;39;p9"/>
          <p:cNvSpPr txBox="1">
            <a:spLocks noGrp="1"/>
          </p:cNvSpPr>
          <p:nvPr>
            <p:ph type="body" idx="2"/>
          </p:nvPr>
        </p:nvSpPr>
        <p:spPr>
          <a:xfrm>
            <a:off x="5775715" y="1064257"/>
            <a:ext cx="4486500" cy="5431200"/>
          </a:xfrm>
          <a:prstGeom prst="rect">
            <a:avLst/>
          </a:prstGeom>
        </p:spPr>
        <p:txBody>
          <a:bodyPr spcFirstLastPara="1" wrap="square" lIns="116050" tIns="116050" rIns="116050" bIns="116050" anchor="ctr"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40" name="Google Shape;40;p9"/>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p:spPr>
        <p:txBody>
          <a:bodyPr spcFirstLastPara="1" wrap="square" lIns="116050" tIns="116050" rIns="116050" bIns="116050" anchor="ctr" anchorCtr="0">
            <a:normAutofit/>
          </a:bodyPr>
          <a:lstStyle>
            <a:lvl1pPr marL="457200" lvl="0" indent="-228600">
              <a:lnSpc>
                <a:spcPct val="100000"/>
              </a:lnSpc>
              <a:spcBef>
                <a:spcPts val="0"/>
              </a:spcBef>
              <a:spcAft>
                <a:spcPts val="0"/>
              </a:spcAft>
              <a:buSzPts val="2300"/>
              <a:buNone/>
              <a:defRPr/>
            </a:lvl1pPr>
          </a:lstStyle>
          <a:p>
            <a:endParaRPr dirty="0"/>
          </a:p>
        </p:txBody>
      </p:sp>
      <p:sp>
        <p:nvSpPr>
          <p:cNvPr id="43" name="Google Shape;43;p10"/>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a:endParaRPr dirty="0"/>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rmAutofit/>
          </a:bodyPr>
          <a:lstStyle>
            <a:lvl1pPr marL="457200" lvl="0" indent="-374650">
              <a:lnSpc>
                <a:spcPct val="115000"/>
              </a:lnSpc>
              <a:spcBef>
                <a:spcPts val="0"/>
              </a:spcBef>
              <a:spcAft>
                <a:spcPts val="0"/>
              </a:spcAft>
              <a:buClr>
                <a:schemeClr val="dk2"/>
              </a:buClr>
              <a:buSzPts val="2300"/>
              <a:buChar char="●"/>
              <a:defRPr sz="2300">
                <a:solidFill>
                  <a:schemeClr val="dk2"/>
                </a:solidFill>
              </a:defRPr>
            </a:lvl1pPr>
            <a:lvl2pPr marL="914400" lvl="1" indent="-342900">
              <a:lnSpc>
                <a:spcPct val="115000"/>
              </a:lnSpc>
              <a:spcBef>
                <a:spcPts val="0"/>
              </a:spcBef>
              <a:spcAft>
                <a:spcPts val="0"/>
              </a:spcAft>
              <a:buClr>
                <a:schemeClr val="dk2"/>
              </a:buClr>
              <a:buSzPts val="1800"/>
              <a:buChar char="○"/>
              <a:defRPr sz="1800">
                <a:solidFill>
                  <a:schemeClr val="dk2"/>
                </a:solidFill>
              </a:defRPr>
            </a:lvl2pPr>
            <a:lvl3pPr marL="1371600" lvl="2" indent="-342900">
              <a:lnSpc>
                <a:spcPct val="115000"/>
              </a:lnSpc>
              <a:spcBef>
                <a:spcPts val="0"/>
              </a:spcBef>
              <a:spcAft>
                <a:spcPts val="0"/>
              </a:spcAft>
              <a:buClr>
                <a:schemeClr val="dk2"/>
              </a:buClr>
              <a:buSzPts val="1800"/>
              <a:buChar char="■"/>
              <a:defRPr sz="1800">
                <a:solidFill>
                  <a:schemeClr val="dk2"/>
                </a:solidFill>
              </a:defRPr>
            </a:lvl3pPr>
            <a:lvl4pPr marL="1828800" lvl="3" indent="-342900">
              <a:lnSpc>
                <a:spcPct val="115000"/>
              </a:lnSpc>
              <a:spcBef>
                <a:spcPts val="0"/>
              </a:spcBef>
              <a:spcAft>
                <a:spcPts val="0"/>
              </a:spcAft>
              <a:buClr>
                <a:schemeClr val="dk2"/>
              </a:buClr>
              <a:buSzPts val="1800"/>
              <a:buChar char="●"/>
              <a:defRPr sz="1800">
                <a:solidFill>
                  <a:schemeClr val="dk2"/>
                </a:solidFill>
              </a:defRPr>
            </a:lvl4pPr>
            <a:lvl5pPr marL="2286000" lvl="4" indent="-342900">
              <a:lnSpc>
                <a:spcPct val="115000"/>
              </a:lnSpc>
              <a:spcBef>
                <a:spcPts val="0"/>
              </a:spcBef>
              <a:spcAft>
                <a:spcPts val="0"/>
              </a:spcAft>
              <a:buClr>
                <a:schemeClr val="dk2"/>
              </a:buClr>
              <a:buSzPts val="1800"/>
              <a:buChar char="○"/>
              <a:defRPr sz="1800">
                <a:solidFill>
                  <a:schemeClr val="dk2"/>
                </a:solidFill>
              </a:defRPr>
            </a:lvl5pPr>
            <a:lvl6pPr marL="2743200" lvl="5" indent="-342900">
              <a:lnSpc>
                <a:spcPct val="115000"/>
              </a:lnSpc>
              <a:spcBef>
                <a:spcPts val="0"/>
              </a:spcBef>
              <a:spcAft>
                <a:spcPts val="0"/>
              </a:spcAft>
              <a:buClr>
                <a:schemeClr val="dk2"/>
              </a:buClr>
              <a:buSzPts val="1800"/>
              <a:buChar char="■"/>
              <a:defRPr sz="1800">
                <a:solidFill>
                  <a:schemeClr val="dk2"/>
                </a:solidFill>
              </a:defRPr>
            </a:lvl6pPr>
            <a:lvl7pPr marL="3200400" lvl="6" indent="-342900">
              <a:lnSpc>
                <a:spcPct val="115000"/>
              </a:lnSpc>
              <a:spcBef>
                <a:spcPts val="0"/>
              </a:spcBef>
              <a:spcAft>
                <a:spcPts val="0"/>
              </a:spcAft>
              <a:buClr>
                <a:schemeClr val="dk2"/>
              </a:buClr>
              <a:buSzPts val="1800"/>
              <a:buChar char="●"/>
              <a:defRPr sz="1800">
                <a:solidFill>
                  <a:schemeClr val="dk2"/>
                </a:solidFill>
              </a:defRPr>
            </a:lvl7pPr>
            <a:lvl8pPr marL="3657600" lvl="7" indent="-342900">
              <a:lnSpc>
                <a:spcPct val="115000"/>
              </a:lnSpc>
              <a:spcBef>
                <a:spcPts val="0"/>
              </a:spcBef>
              <a:spcAft>
                <a:spcPts val="0"/>
              </a:spcAft>
              <a:buClr>
                <a:schemeClr val="dk2"/>
              </a:buClr>
              <a:buSzPts val="1800"/>
              <a:buChar char="○"/>
              <a:defRPr sz="1800">
                <a:solidFill>
                  <a:schemeClr val="dk2"/>
                </a:solidFill>
              </a:defRPr>
            </a:lvl8pPr>
            <a:lvl9pPr marL="4114800" lvl="8" indent="-342900">
              <a:lnSpc>
                <a:spcPct val="115000"/>
              </a:lnSpc>
              <a:spcBef>
                <a:spcPts val="0"/>
              </a:spcBef>
              <a:spcAft>
                <a:spcPts val="0"/>
              </a:spcAft>
              <a:buClr>
                <a:schemeClr val="dk2"/>
              </a:buClr>
              <a:buSzPts val="1800"/>
              <a:buChar char="■"/>
              <a:defRPr sz="1800">
                <a:solidFill>
                  <a:schemeClr val="dk2"/>
                </a:solidFill>
              </a:defRPr>
            </a:lvl9pPr>
          </a:lstStyle>
          <a:p>
            <a:endParaRPr dirty="0"/>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rmAutofit/>
          </a:bodyPr>
          <a:lstStyle>
            <a:lvl1pPr lvl="0" algn="r">
              <a:buNone/>
              <a:defRPr sz="1300">
                <a:solidFill>
                  <a:schemeClr val="dk2"/>
                </a:solidFill>
                <a:latin typeface="BIZ UDPゴシック" panose="020B0400000000000000" pitchFamily="50" charset="-128"/>
                <a:ea typeface="BIZ UDPゴシック" panose="020B0400000000000000" pitchFamily="50" charset="-128"/>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52" name="Google Shape;52;p13"/>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53" name="Google Shape;53;p1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4" name="Google Shape;54;p1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5" name="Google Shape;55;p1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spcBef>
                <a:spcPts val="0"/>
              </a:spcBef>
              <a:buNone/>
              <a:defRPr sz="1200" b="0" i="0" u="none" strike="noStrike" cap="none">
                <a:solidFill>
                  <a:srgbClr val="888888"/>
                </a:solidFill>
                <a:latin typeface="Arial"/>
                <a:ea typeface="Arial"/>
                <a:cs typeface="Arial"/>
                <a:sym typeface="Arial"/>
              </a:defRPr>
            </a:lvl2pPr>
            <a:lvl3pPr marL="0" marR="0" lvl="2" indent="0" algn="r">
              <a:spcBef>
                <a:spcPts val="0"/>
              </a:spcBef>
              <a:buNone/>
              <a:defRPr sz="1200" b="0" i="0" u="none" strike="noStrike" cap="none">
                <a:solidFill>
                  <a:srgbClr val="888888"/>
                </a:solidFill>
                <a:latin typeface="Arial"/>
                <a:ea typeface="Arial"/>
                <a:cs typeface="Arial"/>
                <a:sym typeface="Arial"/>
              </a:defRPr>
            </a:lvl3pPr>
            <a:lvl4pPr marL="0" marR="0" lvl="3" indent="0" algn="r">
              <a:spcBef>
                <a:spcPts val="0"/>
              </a:spcBef>
              <a:buNone/>
              <a:defRPr sz="1200" b="0" i="0" u="none" strike="noStrike" cap="none">
                <a:solidFill>
                  <a:srgbClr val="888888"/>
                </a:solidFill>
                <a:latin typeface="Arial"/>
                <a:ea typeface="Arial"/>
                <a:cs typeface="Arial"/>
                <a:sym typeface="Arial"/>
              </a:defRPr>
            </a:lvl4pPr>
            <a:lvl5pPr marL="0" marR="0" lvl="4" indent="0" algn="r">
              <a:spcBef>
                <a:spcPts val="0"/>
              </a:spcBef>
              <a:buNone/>
              <a:defRPr sz="1200" b="0" i="0" u="none" strike="noStrike" cap="none">
                <a:solidFill>
                  <a:srgbClr val="888888"/>
                </a:solidFill>
                <a:latin typeface="Arial"/>
                <a:ea typeface="Arial"/>
                <a:cs typeface="Arial"/>
                <a:sym typeface="Arial"/>
              </a:defRPr>
            </a:lvl5pPr>
            <a:lvl6pPr marL="0" marR="0" lvl="5" indent="0" algn="r">
              <a:spcBef>
                <a:spcPts val="0"/>
              </a:spcBef>
              <a:buNone/>
              <a:defRPr sz="1200" b="0" i="0" u="none" strike="noStrike" cap="none">
                <a:solidFill>
                  <a:srgbClr val="888888"/>
                </a:solidFill>
                <a:latin typeface="Arial"/>
                <a:ea typeface="Arial"/>
                <a:cs typeface="Arial"/>
                <a:sym typeface="Arial"/>
              </a:defRPr>
            </a:lvl6pPr>
            <a:lvl7pPr marL="0" marR="0" lvl="6" indent="0" algn="r">
              <a:spcBef>
                <a:spcPts val="0"/>
              </a:spcBef>
              <a:buNone/>
              <a:defRPr sz="1200" b="0" i="0" u="none" strike="noStrike" cap="none">
                <a:solidFill>
                  <a:srgbClr val="888888"/>
                </a:solidFill>
                <a:latin typeface="Arial"/>
                <a:ea typeface="Arial"/>
                <a:cs typeface="Arial"/>
                <a:sym typeface="Arial"/>
              </a:defRPr>
            </a:lvl7pPr>
            <a:lvl8pPr marL="0" marR="0" lvl="7" indent="0" algn="r">
              <a:spcBef>
                <a:spcPts val="0"/>
              </a:spcBef>
              <a:buNone/>
              <a:defRPr sz="1200" b="0" i="0" u="none" strike="noStrike" cap="none">
                <a:solidFill>
                  <a:srgbClr val="888888"/>
                </a:solidFill>
                <a:latin typeface="Arial"/>
                <a:ea typeface="Arial"/>
                <a:cs typeface="Arial"/>
                <a:sym typeface="Arial"/>
              </a:defRPr>
            </a:lvl8pPr>
            <a:lvl9pPr marL="0" marR="0" lvl="8" indent="0" algn="r">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image" Target="../media/image20.png"/><Relationship Id="rId5" Type="http://schemas.openxmlformats.org/officeDocument/2006/relationships/image" Target="../media/image9.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23.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4.emf"/><Relationship Id="rId7" Type="http://schemas.openxmlformats.org/officeDocument/2006/relationships/image" Target="../media/image23.emf"/><Relationship Id="rId2" Type="http://schemas.openxmlformats.org/officeDocument/2006/relationships/notesSlide" Target="../notesSlides/notesSlide15.xml"/><Relationship Id="rId1" Type="http://schemas.openxmlformats.org/officeDocument/2006/relationships/slideLayout" Target="../slideLayouts/slideLayout23.xml"/><Relationship Id="rId6" Type="http://schemas.openxmlformats.org/officeDocument/2006/relationships/image" Target="../media/image22.emf"/><Relationship Id="rId5" Type="http://schemas.openxmlformats.org/officeDocument/2006/relationships/image" Target="../media/image8.emf"/><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5.png"/><Relationship Id="rId5" Type="http://schemas.openxmlformats.org/officeDocument/2006/relationships/image" Target="../media/image17.emf"/><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23.xml"/><Relationship Id="rId5" Type="http://schemas.openxmlformats.org/officeDocument/2006/relationships/image" Target="../media/image19.emf"/><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pic>
        <p:nvPicPr>
          <p:cNvPr id="355" name="Google Shape;355;g31cd3a713af_0_52"/>
          <p:cNvPicPr preferRelativeResize="0"/>
          <p:nvPr/>
        </p:nvPicPr>
        <p:blipFill rotWithShape="1">
          <a:blip r:embed="rId3">
            <a:alphaModFix/>
          </a:blip>
          <a:srcRect/>
          <a:stretch/>
        </p:blipFill>
        <p:spPr>
          <a:xfrm>
            <a:off x="-392514" y="4645947"/>
            <a:ext cx="1096932" cy="1526725"/>
          </a:xfrm>
          <a:prstGeom prst="rect">
            <a:avLst/>
          </a:prstGeom>
          <a:noFill/>
          <a:ln>
            <a:noFill/>
          </a:ln>
        </p:spPr>
      </p:pic>
      <p:pic>
        <p:nvPicPr>
          <p:cNvPr id="356" name="Google Shape;356;g31cd3a713af_0_52"/>
          <p:cNvPicPr preferRelativeResize="0"/>
          <p:nvPr/>
        </p:nvPicPr>
        <p:blipFill rotWithShape="1">
          <a:blip r:embed="rId4">
            <a:alphaModFix/>
          </a:blip>
          <a:srcRect/>
          <a:stretch/>
        </p:blipFill>
        <p:spPr>
          <a:xfrm>
            <a:off x="6285586" y="326200"/>
            <a:ext cx="1741938" cy="1161292"/>
          </a:xfrm>
          <a:prstGeom prst="rect">
            <a:avLst/>
          </a:prstGeom>
          <a:noFill/>
          <a:ln>
            <a:noFill/>
          </a:ln>
        </p:spPr>
      </p:pic>
      <p:grpSp>
        <p:nvGrpSpPr>
          <p:cNvPr id="357" name="Google Shape;357;g31cd3a713af_0_52"/>
          <p:cNvGrpSpPr/>
          <p:nvPr/>
        </p:nvGrpSpPr>
        <p:grpSpPr>
          <a:xfrm>
            <a:off x="5860174" y="-6845"/>
            <a:ext cx="6168353" cy="5378462"/>
            <a:chOff x="3440" y="-182"/>
            <a:chExt cx="3600" cy="3139"/>
          </a:xfrm>
        </p:grpSpPr>
        <p:sp>
          <p:nvSpPr>
            <p:cNvPr id="358" name="Google Shape;358;g31cd3a713af_0_52"/>
            <p:cNvSpPr/>
            <p:nvPr/>
          </p:nvSpPr>
          <p:spPr>
            <a:xfrm>
              <a:off x="3440" y="-140"/>
              <a:ext cx="3600" cy="3000"/>
            </a:xfrm>
            <a:prstGeom prst="rect">
              <a:avLst/>
            </a:prstGeom>
            <a:no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59" name="Google Shape;359;g31cd3a713af_0_52"/>
            <p:cNvSpPr/>
            <p:nvPr/>
          </p:nvSpPr>
          <p:spPr>
            <a:xfrm>
              <a:off x="3440" y="93"/>
              <a:ext cx="2105" cy="1859"/>
            </a:xfrm>
            <a:custGeom>
              <a:avLst/>
              <a:gdLst/>
              <a:ahLst/>
              <a:cxnLst/>
              <a:rect l="l" t="t" r="r" b="b"/>
              <a:pathLst>
                <a:path w="1394" h="1231" extrusionOk="0">
                  <a:moveTo>
                    <a:pt x="200" y="1231"/>
                  </a:moveTo>
                  <a:cubicBezTo>
                    <a:pt x="150" y="1231"/>
                    <a:pt x="100" y="1210"/>
                    <a:pt x="64" y="1169"/>
                  </a:cubicBezTo>
                  <a:cubicBezTo>
                    <a:pt x="0" y="1093"/>
                    <a:pt x="8" y="980"/>
                    <a:pt x="84" y="916"/>
                  </a:cubicBezTo>
                  <a:cubicBezTo>
                    <a:pt x="1077" y="64"/>
                    <a:pt x="1077" y="64"/>
                    <a:pt x="1077" y="64"/>
                  </a:cubicBezTo>
                  <a:cubicBezTo>
                    <a:pt x="1152" y="0"/>
                    <a:pt x="1265" y="9"/>
                    <a:pt x="1330" y="84"/>
                  </a:cubicBezTo>
                  <a:cubicBezTo>
                    <a:pt x="1394" y="159"/>
                    <a:pt x="1385" y="272"/>
                    <a:pt x="1310" y="337"/>
                  </a:cubicBezTo>
                  <a:cubicBezTo>
                    <a:pt x="317" y="1188"/>
                    <a:pt x="317" y="1188"/>
                    <a:pt x="317" y="1188"/>
                  </a:cubicBezTo>
                  <a:cubicBezTo>
                    <a:pt x="283" y="1217"/>
                    <a:pt x="242" y="1231"/>
                    <a:pt x="200"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60" name="Google Shape;360;g31cd3a713af_0_52"/>
            <p:cNvSpPr/>
            <p:nvPr/>
          </p:nvSpPr>
          <p:spPr>
            <a:xfrm>
              <a:off x="4702" y="1045"/>
              <a:ext cx="2106" cy="1859"/>
            </a:xfrm>
            <a:custGeom>
              <a:avLst/>
              <a:gdLst/>
              <a:ahLst/>
              <a:cxnLst/>
              <a:rect l="l" t="t" r="r" b="b"/>
              <a:pathLst>
                <a:path w="1395" h="1231" extrusionOk="0">
                  <a:moveTo>
                    <a:pt x="201" y="1231"/>
                  </a:moveTo>
                  <a:cubicBezTo>
                    <a:pt x="150" y="1231"/>
                    <a:pt x="100" y="1210"/>
                    <a:pt x="65" y="1169"/>
                  </a:cubicBezTo>
                  <a:cubicBezTo>
                    <a:pt x="0" y="1094"/>
                    <a:pt x="9" y="980"/>
                    <a:pt x="84" y="916"/>
                  </a:cubicBezTo>
                  <a:cubicBezTo>
                    <a:pt x="1078" y="64"/>
                    <a:pt x="1078" y="64"/>
                    <a:pt x="1078" y="64"/>
                  </a:cubicBezTo>
                  <a:cubicBezTo>
                    <a:pt x="1153" y="0"/>
                    <a:pt x="1266" y="9"/>
                    <a:pt x="1330" y="84"/>
                  </a:cubicBezTo>
                  <a:cubicBezTo>
                    <a:pt x="1395" y="159"/>
                    <a:pt x="1386" y="272"/>
                    <a:pt x="1311" y="337"/>
                  </a:cubicBezTo>
                  <a:cubicBezTo>
                    <a:pt x="317" y="1188"/>
                    <a:pt x="317" y="1188"/>
                    <a:pt x="317" y="1188"/>
                  </a:cubicBezTo>
                  <a:cubicBezTo>
                    <a:pt x="284" y="1217"/>
                    <a:pt x="242" y="1231"/>
                    <a:pt x="201"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61" name="Google Shape;361;g31cd3a713af_0_52"/>
            <p:cNvSpPr/>
            <p:nvPr/>
          </p:nvSpPr>
          <p:spPr>
            <a:xfrm>
              <a:off x="3551" y="-182"/>
              <a:ext cx="3478" cy="3077"/>
            </a:xfrm>
            <a:custGeom>
              <a:avLst/>
              <a:gdLst/>
              <a:ahLst/>
              <a:cxnLst/>
              <a:rect l="l" t="t" r="r" b="b"/>
              <a:pathLst>
                <a:path w="2303" h="2038" extrusionOk="0">
                  <a:moveTo>
                    <a:pt x="313" y="2038"/>
                  </a:moveTo>
                  <a:cubicBezTo>
                    <a:pt x="234" y="2038"/>
                    <a:pt x="156" y="2005"/>
                    <a:pt x="101" y="1941"/>
                  </a:cubicBezTo>
                  <a:cubicBezTo>
                    <a:pt x="0" y="1824"/>
                    <a:pt x="13" y="1647"/>
                    <a:pt x="130" y="1546"/>
                  </a:cubicBezTo>
                  <a:cubicBezTo>
                    <a:pt x="1807" y="101"/>
                    <a:pt x="1807" y="101"/>
                    <a:pt x="1807" y="101"/>
                  </a:cubicBezTo>
                  <a:cubicBezTo>
                    <a:pt x="1924" y="0"/>
                    <a:pt x="2101" y="13"/>
                    <a:pt x="2202" y="130"/>
                  </a:cubicBezTo>
                  <a:cubicBezTo>
                    <a:pt x="2303" y="247"/>
                    <a:pt x="2290" y="424"/>
                    <a:pt x="2172" y="525"/>
                  </a:cubicBezTo>
                  <a:cubicBezTo>
                    <a:pt x="496" y="1970"/>
                    <a:pt x="496" y="1970"/>
                    <a:pt x="496" y="1970"/>
                  </a:cubicBezTo>
                  <a:cubicBezTo>
                    <a:pt x="443" y="2016"/>
                    <a:pt x="378" y="2038"/>
                    <a:pt x="313" y="2038"/>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62" name="Google Shape;362;g31cd3a713af_0_52"/>
            <p:cNvSpPr/>
            <p:nvPr/>
          </p:nvSpPr>
          <p:spPr>
            <a:xfrm>
              <a:off x="4737" y="2357"/>
              <a:ext cx="600" cy="600"/>
            </a:xfrm>
            <a:prstGeom prst="ellipse">
              <a:avLst/>
            </a:prstGeom>
            <a:solidFill>
              <a:srgbClr val="F7B264"/>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grpSp>
      <p:sp>
        <p:nvSpPr>
          <p:cNvPr id="363" name="Google Shape;363;g31cd3a713af_0_52"/>
          <p:cNvSpPr txBox="1"/>
          <p:nvPr/>
        </p:nvSpPr>
        <p:spPr>
          <a:xfrm>
            <a:off x="-144843" y="3102057"/>
            <a:ext cx="10981612" cy="1946273"/>
          </a:xfrm>
          <a:prstGeom prst="rect">
            <a:avLst/>
          </a:prstGeom>
          <a:noFill/>
          <a:ln>
            <a:noFill/>
          </a:ln>
        </p:spPr>
        <p:txBody>
          <a:bodyPr spcFirstLastPara="1" wrap="square" lIns="98677" tIns="49325" rIns="98677" bIns="49325" anchor="t" anchorCtr="0">
            <a:spAutoFit/>
          </a:bodyPr>
          <a:lstStyle/>
          <a:p>
            <a:pPr marL="493456" indent="-493456" algn="ctr">
              <a:buClr>
                <a:schemeClr val="accent2"/>
              </a:buClr>
              <a:buSzPts val="5400"/>
            </a:pPr>
            <a:r>
              <a:rPr lang="ja-JP" altLang="en-US" sz="5828" b="1" dirty="0">
                <a:solidFill>
                  <a:schemeClr val="accent2"/>
                </a:solidFill>
                <a:latin typeface="Noto Sans JP"/>
                <a:ea typeface="Noto Sans JP"/>
                <a:cs typeface="Noto Sans JP"/>
                <a:sym typeface="Noto Sans JP"/>
              </a:rPr>
              <a:t>急増する</a:t>
            </a:r>
            <a:endParaRPr lang="en-US" altLang="ja-JP" sz="5828" b="1" dirty="0">
              <a:solidFill>
                <a:schemeClr val="accent2"/>
              </a:solidFill>
              <a:latin typeface="Noto Sans JP"/>
              <a:ea typeface="Noto Sans JP"/>
              <a:cs typeface="Noto Sans JP"/>
              <a:sym typeface="Noto Sans JP"/>
            </a:endParaRPr>
          </a:p>
          <a:p>
            <a:pPr marL="493456" indent="-493456" algn="ctr">
              <a:buClr>
                <a:schemeClr val="accent2"/>
              </a:buClr>
              <a:buSzPts val="5400"/>
            </a:pPr>
            <a:r>
              <a:rPr lang="ja-JP" altLang="en-US" sz="6000" b="1" dirty="0">
                <a:solidFill>
                  <a:schemeClr val="accent2"/>
                </a:solidFill>
                <a:latin typeface="Noto Sans JP"/>
                <a:ea typeface="Noto Sans JP"/>
                <a:cs typeface="Noto Sans JP"/>
                <a:sym typeface="Noto Sans JP"/>
              </a:rPr>
              <a:t>「ゲーム課金トラブル」対策</a:t>
            </a:r>
            <a:endParaRPr lang="ja-JP" altLang="en-US"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a:extLst>
            <a:ext uri="{FF2B5EF4-FFF2-40B4-BE49-F238E27FC236}">
              <a16:creationId xmlns:a16="http://schemas.microsoft.com/office/drawing/2014/main" id="{992F485A-F27F-F877-7B84-987166CBB46D}"/>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D7C6314C-DE82-DAF1-510A-2D345F6B972E}"/>
              </a:ext>
            </a:extLst>
          </p:cNvPr>
          <p:cNvSpPr/>
          <p:nvPr/>
        </p:nvSpPr>
        <p:spPr>
          <a:xfrm>
            <a:off x="973781" y="2127148"/>
            <a:ext cx="8744250" cy="2218710"/>
          </a:xfrm>
          <a:prstGeom prst="rect">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t>
            </a:r>
            <a:endParaRPr kumimoji="1" lang="ja-JP" altLang="en-US" dirty="0"/>
          </a:p>
        </p:txBody>
      </p:sp>
      <p:grpSp>
        <p:nvGrpSpPr>
          <p:cNvPr id="6" name="グループ化 5">
            <a:extLst>
              <a:ext uri="{FF2B5EF4-FFF2-40B4-BE49-F238E27FC236}">
                <a16:creationId xmlns:a16="http://schemas.microsoft.com/office/drawing/2014/main" id="{AC0DEC85-71C8-3243-5CAD-E13F488F8E0E}"/>
              </a:ext>
            </a:extLst>
          </p:cNvPr>
          <p:cNvGrpSpPr/>
          <p:nvPr/>
        </p:nvGrpSpPr>
        <p:grpSpPr>
          <a:xfrm>
            <a:off x="973781" y="961430"/>
            <a:ext cx="2673987" cy="913386"/>
            <a:chOff x="973781" y="368737"/>
            <a:chExt cx="2673987" cy="913386"/>
          </a:xfrm>
        </p:grpSpPr>
        <p:pic>
          <p:nvPicPr>
            <p:cNvPr id="4" name="図 3">
              <a:extLst>
                <a:ext uri="{FF2B5EF4-FFF2-40B4-BE49-F238E27FC236}">
                  <a16:creationId xmlns:a16="http://schemas.microsoft.com/office/drawing/2014/main" id="{4588B0EF-B31D-9563-E46E-82FBBB8A7465}"/>
                </a:ext>
              </a:extLst>
            </p:cNvPr>
            <p:cNvPicPr>
              <a:picLocks noChangeAspect="1"/>
            </p:cNvPicPr>
            <p:nvPr/>
          </p:nvPicPr>
          <p:blipFill>
            <a:blip r:embed="rId3"/>
            <a:stretch>
              <a:fillRect/>
            </a:stretch>
          </p:blipFill>
          <p:spPr>
            <a:xfrm>
              <a:off x="973781" y="453565"/>
              <a:ext cx="2673987" cy="828558"/>
            </a:xfrm>
            <a:prstGeom prst="rect">
              <a:avLst/>
            </a:prstGeom>
          </p:spPr>
        </p:pic>
        <p:sp>
          <p:nvSpPr>
            <p:cNvPr id="5" name="タイトル 1">
              <a:extLst>
                <a:ext uri="{FF2B5EF4-FFF2-40B4-BE49-F238E27FC236}">
                  <a16:creationId xmlns:a16="http://schemas.microsoft.com/office/drawing/2014/main" id="{BFEEFB6E-AA55-5EAA-14BB-65E6BA88D0F1}"/>
                </a:ext>
              </a:extLst>
            </p:cNvPr>
            <p:cNvSpPr txBox="1">
              <a:spLocks/>
            </p:cNvSpPr>
            <p:nvPr/>
          </p:nvSpPr>
          <p:spPr>
            <a:xfrm>
              <a:off x="1239321" y="368737"/>
              <a:ext cx="2142906" cy="818651"/>
            </a:xfrm>
            <a:prstGeom prst="rect">
              <a:avLst/>
            </a:prstGeom>
          </p:spPr>
          <p:txBody>
            <a:bodyPr vert="horz" lIns="74295" tIns="37148" rIns="74295" bIns="37148"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2000" b="1" dirty="0">
                  <a:solidFill>
                    <a:schemeClr val="bg1"/>
                  </a:solidFill>
                  <a:latin typeface="BIZ UDPゴシック" panose="020B0400000000000000" pitchFamily="50" charset="-128"/>
                  <a:ea typeface="BIZ UDPゴシック" panose="020B0400000000000000" pitchFamily="50" charset="-128"/>
                </a:rPr>
                <a:t>事　例　</a:t>
              </a:r>
              <a:r>
                <a:rPr lang="en-US" altLang="ja-JP" sz="2000" b="1" dirty="0">
                  <a:solidFill>
                    <a:schemeClr val="bg1"/>
                  </a:solidFill>
                  <a:latin typeface="BIZ UDPゴシック" panose="020B0400000000000000" pitchFamily="50" charset="-128"/>
                  <a:ea typeface="BIZ UDPゴシック" panose="020B0400000000000000" pitchFamily="50" charset="-128"/>
                </a:rPr>
                <a:t>3</a:t>
              </a:r>
              <a:endParaRPr lang="ja-JP" altLang="en-US" sz="2000" b="1" dirty="0">
                <a:solidFill>
                  <a:schemeClr val="bg1"/>
                </a:solidFill>
                <a:latin typeface="BIZ UDPゴシック" panose="020B0400000000000000" pitchFamily="50" charset="-128"/>
                <a:ea typeface="BIZ UDPゴシック" panose="020B0400000000000000" pitchFamily="50" charset="-128"/>
              </a:endParaRPr>
            </a:p>
          </p:txBody>
        </p:sp>
      </p:grpSp>
      <p:sp>
        <p:nvSpPr>
          <p:cNvPr id="208" name="Google Shape;208;p32">
            <a:extLst>
              <a:ext uri="{FF2B5EF4-FFF2-40B4-BE49-F238E27FC236}">
                <a16:creationId xmlns:a16="http://schemas.microsoft.com/office/drawing/2014/main" id="{C4ECD8A4-457A-4227-8189-4564C88D3EE8}"/>
              </a:ext>
            </a:extLst>
          </p:cNvPr>
          <p:cNvSpPr txBox="1"/>
          <p:nvPr/>
        </p:nvSpPr>
        <p:spPr>
          <a:xfrm>
            <a:off x="1180846" y="2500228"/>
            <a:ext cx="8330121" cy="1393500"/>
          </a:xfrm>
          <a:prstGeom prst="rect">
            <a:avLst/>
          </a:prstGeom>
          <a:no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ja-JP" altLang="en-US" sz="2400" dirty="0">
                <a:latin typeface="BIZ UDPゴシック" panose="020B0400000000000000" pitchFamily="50" charset="-128"/>
                <a:ea typeface="BIZ UDPゴシック" panose="020B0400000000000000" pitchFamily="50" charset="-128"/>
              </a:rPr>
              <a:t>小学生の子どもが、父親のアカウントを使って家庭用ゲーム機で遊び、アカウントに登録されていたクレジットカードを利用して課金していた</a:t>
            </a:r>
          </a:p>
        </p:txBody>
      </p:sp>
      <p:pic>
        <p:nvPicPr>
          <p:cNvPr id="7" name="Google Shape;248;p9">
            <a:extLst>
              <a:ext uri="{FF2B5EF4-FFF2-40B4-BE49-F238E27FC236}">
                <a16:creationId xmlns:a16="http://schemas.microsoft.com/office/drawing/2014/main" id="{8ADAC9F8-7707-CB5B-8BD2-58C0D585D83C}"/>
              </a:ext>
            </a:extLst>
          </p:cNvPr>
          <p:cNvPicPr preferRelativeResize="0"/>
          <p:nvPr/>
        </p:nvPicPr>
        <p:blipFill rotWithShape="1">
          <a:blip r:embed="rId4">
            <a:alphaModFix/>
          </a:blip>
          <a:srcRect/>
          <a:stretch/>
        </p:blipFill>
        <p:spPr>
          <a:xfrm>
            <a:off x="1689297" y="5288595"/>
            <a:ext cx="2085076" cy="968824"/>
          </a:xfrm>
          <a:prstGeom prst="rect">
            <a:avLst/>
          </a:prstGeom>
          <a:noFill/>
          <a:ln>
            <a:noFill/>
          </a:ln>
        </p:spPr>
      </p:pic>
      <p:pic>
        <p:nvPicPr>
          <p:cNvPr id="8" name="Google Shape;94;p1">
            <a:extLst>
              <a:ext uri="{FF2B5EF4-FFF2-40B4-BE49-F238E27FC236}">
                <a16:creationId xmlns:a16="http://schemas.microsoft.com/office/drawing/2014/main" id="{3C0E6253-5FB9-DD4D-A46D-05556786FF45}"/>
              </a:ext>
            </a:extLst>
          </p:cNvPr>
          <p:cNvPicPr preferRelativeResize="0"/>
          <p:nvPr/>
        </p:nvPicPr>
        <p:blipFill rotWithShape="1">
          <a:blip r:embed="rId5">
            <a:alphaModFix/>
          </a:blip>
          <a:srcRect/>
          <a:stretch/>
        </p:blipFill>
        <p:spPr>
          <a:xfrm>
            <a:off x="4977816" y="5404917"/>
            <a:ext cx="736181" cy="736181"/>
          </a:xfrm>
          <a:prstGeom prst="rect">
            <a:avLst/>
          </a:prstGeom>
          <a:noFill/>
          <a:ln>
            <a:noFill/>
          </a:ln>
        </p:spPr>
      </p:pic>
      <p:pic>
        <p:nvPicPr>
          <p:cNvPr id="9" name="Google Shape;914;p14">
            <a:extLst>
              <a:ext uri="{FF2B5EF4-FFF2-40B4-BE49-F238E27FC236}">
                <a16:creationId xmlns:a16="http://schemas.microsoft.com/office/drawing/2014/main" id="{2AEAEC69-34AB-491B-6563-F045D8BC415A}"/>
              </a:ext>
            </a:extLst>
          </p:cNvPr>
          <p:cNvPicPr preferRelativeResize="0"/>
          <p:nvPr/>
        </p:nvPicPr>
        <p:blipFill rotWithShape="1">
          <a:blip r:embed="rId6">
            <a:alphaModFix/>
          </a:blip>
          <a:srcRect/>
          <a:stretch/>
        </p:blipFill>
        <p:spPr>
          <a:xfrm>
            <a:off x="6849071" y="5213656"/>
            <a:ext cx="1631767" cy="1118702"/>
          </a:xfrm>
          <a:prstGeom prst="rect">
            <a:avLst/>
          </a:prstGeom>
          <a:noFill/>
          <a:ln>
            <a:noFill/>
          </a:ln>
        </p:spPr>
      </p:pic>
    </p:spTree>
    <p:extLst>
      <p:ext uri="{BB962C8B-B14F-4D97-AF65-F5344CB8AC3E}">
        <p14:creationId xmlns:p14="http://schemas.microsoft.com/office/powerpoint/2010/main" val="45666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a:extLst>
            <a:ext uri="{FF2B5EF4-FFF2-40B4-BE49-F238E27FC236}">
              <a16:creationId xmlns:a16="http://schemas.microsoft.com/office/drawing/2014/main" id="{C965C3DF-6039-939C-BCAF-C0D29709DDBF}"/>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04D04BC4-CD1C-33AC-F4AF-86F8731804D1}"/>
              </a:ext>
            </a:extLst>
          </p:cNvPr>
          <p:cNvSpPr/>
          <p:nvPr/>
        </p:nvSpPr>
        <p:spPr>
          <a:xfrm>
            <a:off x="973781" y="2127148"/>
            <a:ext cx="8744250" cy="2218710"/>
          </a:xfrm>
          <a:prstGeom prst="rect">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t>
            </a:r>
            <a:endParaRPr kumimoji="1" lang="ja-JP" altLang="en-US" dirty="0"/>
          </a:p>
        </p:txBody>
      </p:sp>
      <p:grpSp>
        <p:nvGrpSpPr>
          <p:cNvPr id="6" name="グループ化 5">
            <a:extLst>
              <a:ext uri="{FF2B5EF4-FFF2-40B4-BE49-F238E27FC236}">
                <a16:creationId xmlns:a16="http://schemas.microsoft.com/office/drawing/2014/main" id="{8F6C4BF4-DCCD-2B58-6DFE-E048DC63F5E6}"/>
              </a:ext>
            </a:extLst>
          </p:cNvPr>
          <p:cNvGrpSpPr/>
          <p:nvPr/>
        </p:nvGrpSpPr>
        <p:grpSpPr>
          <a:xfrm>
            <a:off x="973781" y="961430"/>
            <a:ext cx="2673987" cy="913386"/>
            <a:chOff x="973781" y="368737"/>
            <a:chExt cx="2673987" cy="913386"/>
          </a:xfrm>
        </p:grpSpPr>
        <p:pic>
          <p:nvPicPr>
            <p:cNvPr id="4" name="図 3">
              <a:extLst>
                <a:ext uri="{FF2B5EF4-FFF2-40B4-BE49-F238E27FC236}">
                  <a16:creationId xmlns:a16="http://schemas.microsoft.com/office/drawing/2014/main" id="{0F1050AA-1A08-5C4F-5A89-330CEEA91799}"/>
                </a:ext>
              </a:extLst>
            </p:cNvPr>
            <p:cNvPicPr>
              <a:picLocks noChangeAspect="1"/>
            </p:cNvPicPr>
            <p:nvPr/>
          </p:nvPicPr>
          <p:blipFill>
            <a:blip r:embed="rId3"/>
            <a:stretch>
              <a:fillRect/>
            </a:stretch>
          </p:blipFill>
          <p:spPr>
            <a:xfrm>
              <a:off x="973781" y="453565"/>
              <a:ext cx="2673987" cy="828558"/>
            </a:xfrm>
            <a:prstGeom prst="rect">
              <a:avLst/>
            </a:prstGeom>
          </p:spPr>
        </p:pic>
        <p:sp>
          <p:nvSpPr>
            <p:cNvPr id="5" name="タイトル 1">
              <a:extLst>
                <a:ext uri="{FF2B5EF4-FFF2-40B4-BE49-F238E27FC236}">
                  <a16:creationId xmlns:a16="http://schemas.microsoft.com/office/drawing/2014/main" id="{1355F6BC-D471-5DE4-7495-5413E12DF5B3}"/>
                </a:ext>
              </a:extLst>
            </p:cNvPr>
            <p:cNvSpPr txBox="1">
              <a:spLocks/>
            </p:cNvSpPr>
            <p:nvPr/>
          </p:nvSpPr>
          <p:spPr>
            <a:xfrm>
              <a:off x="1239321" y="368737"/>
              <a:ext cx="2142906" cy="818651"/>
            </a:xfrm>
            <a:prstGeom prst="rect">
              <a:avLst/>
            </a:prstGeom>
          </p:spPr>
          <p:txBody>
            <a:bodyPr vert="horz" lIns="74295" tIns="37148" rIns="74295" bIns="37148"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2000" b="1" dirty="0">
                  <a:solidFill>
                    <a:schemeClr val="bg1"/>
                  </a:solidFill>
                  <a:latin typeface="BIZ UDPゴシック" panose="020B0400000000000000" pitchFamily="50" charset="-128"/>
                  <a:ea typeface="BIZ UDPゴシック" panose="020B0400000000000000" pitchFamily="50" charset="-128"/>
                </a:rPr>
                <a:t>事　例　</a:t>
              </a:r>
              <a:r>
                <a:rPr lang="en-US" altLang="ja-JP" sz="2000" b="1" dirty="0">
                  <a:solidFill>
                    <a:schemeClr val="bg1"/>
                  </a:solidFill>
                  <a:latin typeface="BIZ UDPゴシック" panose="020B0400000000000000" pitchFamily="50" charset="-128"/>
                  <a:ea typeface="BIZ UDPゴシック" panose="020B0400000000000000" pitchFamily="50" charset="-128"/>
                </a:rPr>
                <a:t>4</a:t>
              </a:r>
              <a:endParaRPr lang="ja-JP" altLang="en-US" sz="2000" b="1" dirty="0">
                <a:solidFill>
                  <a:schemeClr val="bg1"/>
                </a:solidFill>
                <a:latin typeface="BIZ UDPゴシック" panose="020B0400000000000000" pitchFamily="50" charset="-128"/>
                <a:ea typeface="BIZ UDPゴシック" panose="020B0400000000000000" pitchFamily="50" charset="-128"/>
              </a:endParaRPr>
            </a:p>
          </p:txBody>
        </p:sp>
      </p:grpSp>
      <p:sp>
        <p:nvSpPr>
          <p:cNvPr id="208" name="Google Shape;208;p32">
            <a:extLst>
              <a:ext uri="{FF2B5EF4-FFF2-40B4-BE49-F238E27FC236}">
                <a16:creationId xmlns:a16="http://schemas.microsoft.com/office/drawing/2014/main" id="{4536C009-884B-9956-1375-12B05592600E}"/>
              </a:ext>
            </a:extLst>
          </p:cNvPr>
          <p:cNvSpPr txBox="1"/>
          <p:nvPr/>
        </p:nvSpPr>
        <p:spPr>
          <a:xfrm>
            <a:off x="1180846" y="2500228"/>
            <a:ext cx="8330121" cy="13935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rgbClr val="000000"/>
              </a:buClr>
              <a:buSzPts val="1400"/>
              <a:buFont typeface="Arial"/>
              <a:buNone/>
            </a:pPr>
            <a:r>
              <a:rPr lang="ja-JP" altLang="en-US" sz="2400" dirty="0">
                <a:latin typeface="BIZ UDPゴシック" panose="020B0400000000000000" pitchFamily="50" charset="-128"/>
                <a:ea typeface="BIZ UDPゴシック" panose="020B0400000000000000" pitchFamily="50" charset="-128"/>
              </a:rPr>
              <a:t>一度だけ課金するためにスマホにクレジットカードを登録したところ、小学生の子どもが</a:t>
            </a:r>
            <a:r>
              <a:rPr lang="en-US" altLang="ja-JP" sz="2400" dirty="0">
                <a:latin typeface="BIZ UDPゴシック" panose="020B0400000000000000" pitchFamily="50" charset="-128"/>
                <a:ea typeface="BIZ UDPゴシック" panose="020B0400000000000000" pitchFamily="50" charset="-128"/>
              </a:rPr>
              <a:t>30</a:t>
            </a:r>
            <a:r>
              <a:rPr lang="ja-JP" altLang="en-US" sz="2400" dirty="0">
                <a:latin typeface="BIZ UDPゴシック" panose="020B0400000000000000" pitchFamily="50" charset="-128"/>
                <a:ea typeface="BIZ UDPゴシック" panose="020B0400000000000000" pitchFamily="50" charset="-128"/>
              </a:rPr>
              <a:t>万円以上も課金してしまった。年齢確認画面で「</a:t>
            </a:r>
            <a:r>
              <a:rPr lang="en-US" altLang="ja-JP" sz="2400" dirty="0">
                <a:latin typeface="BIZ UDPゴシック" panose="020B0400000000000000" pitchFamily="50" charset="-128"/>
                <a:ea typeface="BIZ UDPゴシック" panose="020B0400000000000000" pitchFamily="50" charset="-128"/>
              </a:rPr>
              <a:t>20</a:t>
            </a:r>
            <a:r>
              <a:rPr lang="ja-JP" altLang="en-US" sz="2400" dirty="0">
                <a:latin typeface="BIZ UDPゴシック" panose="020B0400000000000000" pitchFamily="50" charset="-128"/>
                <a:ea typeface="BIZ UDPゴシック" panose="020B0400000000000000" pitchFamily="50" charset="-128"/>
              </a:rPr>
              <a:t>歳以上」を選択していたようだ</a:t>
            </a:r>
          </a:p>
        </p:txBody>
      </p:sp>
      <p:pic>
        <p:nvPicPr>
          <p:cNvPr id="10" name="図 9">
            <a:extLst>
              <a:ext uri="{FF2B5EF4-FFF2-40B4-BE49-F238E27FC236}">
                <a16:creationId xmlns:a16="http://schemas.microsoft.com/office/drawing/2014/main" id="{E0AA6E25-EE54-A0DA-F8C8-41A41750F90C}"/>
              </a:ext>
            </a:extLst>
          </p:cNvPr>
          <p:cNvPicPr>
            <a:picLocks noChangeAspect="1"/>
          </p:cNvPicPr>
          <p:nvPr/>
        </p:nvPicPr>
        <p:blipFill>
          <a:blip r:embed="rId4"/>
          <a:stretch>
            <a:fillRect/>
          </a:stretch>
        </p:blipFill>
        <p:spPr>
          <a:xfrm>
            <a:off x="2771352" y="4908246"/>
            <a:ext cx="964836" cy="1689999"/>
          </a:xfrm>
          <a:prstGeom prst="rect">
            <a:avLst/>
          </a:prstGeom>
        </p:spPr>
      </p:pic>
      <p:sp>
        <p:nvSpPr>
          <p:cNvPr id="11" name="吹き出し: 角を丸めた四角形 10">
            <a:extLst>
              <a:ext uri="{FF2B5EF4-FFF2-40B4-BE49-F238E27FC236}">
                <a16:creationId xmlns:a16="http://schemas.microsoft.com/office/drawing/2014/main" id="{74183F61-E333-C91B-CD7F-9D6D812A223B}"/>
              </a:ext>
            </a:extLst>
          </p:cNvPr>
          <p:cNvSpPr/>
          <p:nvPr/>
        </p:nvSpPr>
        <p:spPr>
          <a:xfrm>
            <a:off x="4689987" y="4806593"/>
            <a:ext cx="3687097" cy="1791652"/>
          </a:xfrm>
          <a:prstGeom prst="wedgeRoundRectCallout">
            <a:avLst>
              <a:gd name="adj1" fmla="val -63292"/>
              <a:gd name="adj2" fmla="val -22142"/>
              <a:gd name="adj3" fmla="val 16667"/>
            </a:avLst>
          </a:prstGeom>
          <a:solidFill>
            <a:schemeClr val="bg1"/>
          </a:solidFill>
          <a:ln>
            <a:solidFill>
              <a:srgbClr val="F2955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Google Shape;209;p32">
            <a:extLst>
              <a:ext uri="{FF2B5EF4-FFF2-40B4-BE49-F238E27FC236}">
                <a16:creationId xmlns:a16="http://schemas.microsoft.com/office/drawing/2014/main" id="{B76374FD-15EC-A1EB-B9DF-9FF28620173B}"/>
              </a:ext>
            </a:extLst>
          </p:cNvPr>
          <p:cNvSpPr txBox="1"/>
          <p:nvPr/>
        </p:nvSpPr>
        <p:spPr>
          <a:xfrm>
            <a:off x="5059423" y="4908246"/>
            <a:ext cx="2987551" cy="934855"/>
          </a:xfrm>
          <a:prstGeom prst="rect">
            <a:avLst/>
          </a:prstGeom>
          <a:noFill/>
          <a:ln>
            <a:noFill/>
          </a:ln>
        </p:spPr>
        <p:txBody>
          <a:bodyPr spcFirstLastPara="1" wrap="square" lIns="91425" tIns="45700" rIns="91425" bIns="45700" anchor="ctr" anchorCtr="0">
            <a:normAutofit/>
          </a:bodyPr>
          <a:lstStyle/>
          <a:p>
            <a:pPr marL="0" marR="0" lvl="0" indent="0" algn="ctr" rtl="0">
              <a:lnSpc>
                <a:spcPct val="150000"/>
              </a:lnSpc>
              <a:spcBef>
                <a:spcPts val="0"/>
              </a:spcBef>
              <a:spcAft>
                <a:spcPts val="0"/>
              </a:spcAft>
              <a:buClr>
                <a:srgbClr val="000000"/>
              </a:buClr>
              <a:buSzPts val="1400"/>
              <a:buFont typeface="Arial"/>
              <a:buNone/>
            </a:pPr>
            <a:r>
              <a:rPr lang="ja-JP" altLang="en-US" dirty="0">
                <a:latin typeface="BIZ UDPゴシック" panose="020B0400000000000000" pitchFamily="50" charset="-128"/>
                <a:ea typeface="BIZ UDPゴシック" panose="020B0400000000000000" pitchFamily="50" charset="-128"/>
              </a:rPr>
              <a:t>年齢確認</a:t>
            </a:r>
            <a:endParaRPr lang="en-US" altLang="ja-JP" dirty="0">
              <a:latin typeface="BIZ UDPゴシック" panose="020B0400000000000000" pitchFamily="50" charset="-128"/>
              <a:ea typeface="BIZ UDPゴシック" panose="020B0400000000000000" pitchFamily="50" charset="-128"/>
            </a:endParaRPr>
          </a:p>
          <a:p>
            <a:pPr marL="0" marR="0" lvl="0" indent="0" algn="ctr" rtl="0">
              <a:lnSpc>
                <a:spcPct val="150000"/>
              </a:lnSpc>
              <a:spcBef>
                <a:spcPts val="0"/>
              </a:spcBef>
              <a:spcAft>
                <a:spcPts val="0"/>
              </a:spcAft>
              <a:buClr>
                <a:srgbClr val="000000"/>
              </a:buClr>
              <a:buSzPts val="1400"/>
              <a:buFont typeface="Arial"/>
              <a:buNone/>
            </a:pPr>
            <a:r>
              <a:rPr lang="ja-JP" altLang="en-US" dirty="0">
                <a:latin typeface="BIZ UDPゴシック" panose="020B0400000000000000" pitchFamily="50" charset="-128"/>
                <a:ea typeface="BIZ UDPゴシック" panose="020B0400000000000000" pitchFamily="50" charset="-128"/>
              </a:rPr>
              <a:t>あなたは</a:t>
            </a:r>
            <a:r>
              <a:rPr lang="en-US" altLang="ja-JP" dirty="0">
                <a:latin typeface="BIZ UDPゴシック" panose="020B0400000000000000" pitchFamily="50" charset="-128"/>
                <a:ea typeface="BIZ UDPゴシック" panose="020B0400000000000000" pitchFamily="50" charset="-128"/>
              </a:rPr>
              <a:t>20</a:t>
            </a:r>
            <a:r>
              <a:rPr lang="ja-JP" altLang="en-US" dirty="0">
                <a:latin typeface="BIZ UDPゴシック" panose="020B0400000000000000" pitchFamily="50" charset="-128"/>
                <a:ea typeface="BIZ UDPゴシック" panose="020B0400000000000000" pitchFamily="50" charset="-128"/>
              </a:rPr>
              <a:t>歳以上ですか？</a:t>
            </a:r>
            <a:endParaRPr lang="en-US" dirty="0">
              <a:latin typeface="BIZ UDPゴシック" panose="020B0400000000000000" pitchFamily="50" charset="-128"/>
              <a:ea typeface="BIZ UDPゴシック" panose="020B0400000000000000" pitchFamily="50" charset="-128"/>
            </a:endParaRPr>
          </a:p>
        </p:txBody>
      </p:sp>
      <p:grpSp>
        <p:nvGrpSpPr>
          <p:cNvPr id="18" name="グループ化 17">
            <a:extLst>
              <a:ext uri="{FF2B5EF4-FFF2-40B4-BE49-F238E27FC236}">
                <a16:creationId xmlns:a16="http://schemas.microsoft.com/office/drawing/2014/main" id="{7F74B226-3095-BD6C-8A6C-F765ABB77FAD}"/>
              </a:ext>
            </a:extLst>
          </p:cNvPr>
          <p:cNvGrpSpPr/>
          <p:nvPr/>
        </p:nvGrpSpPr>
        <p:grpSpPr>
          <a:xfrm>
            <a:off x="5167372" y="5849755"/>
            <a:ext cx="1349953" cy="525645"/>
            <a:chOff x="4876911" y="5908788"/>
            <a:chExt cx="1111045" cy="432619"/>
          </a:xfrm>
        </p:grpSpPr>
        <p:sp>
          <p:nvSpPr>
            <p:cNvPr id="12" name="正方形/長方形 11">
              <a:extLst>
                <a:ext uri="{FF2B5EF4-FFF2-40B4-BE49-F238E27FC236}">
                  <a16:creationId xmlns:a16="http://schemas.microsoft.com/office/drawing/2014/main" id="{4C963E37-343E-2DEC-1DEB-944F5CC9A3F0}"/>
                </a:ext>
              </a:extLst>
            </p:cNvPr>
            <p:cNvSpPr/>
            <p:nvPr/>
          </p:nvSpPr>
          <p:spPr>
            <a:xfrm>
              <a:off x="4876911" y="5908788"/>
              <a:ext cx="1111045" cy="432619"/>
            </a:xfrm>
            <a:prstGeom prst="rect">
              <a:avLst/>
            </a:prstGeom>
            <a:solidFill>
              <a:srgbClr val="F295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Google Shape;209;p32">
              <a:extLst>
                <a:ext uri="{FF2B5EF4-FFF2-40B4-BE49-F238E27FC236}">
                  <a16:creationId xmlns:a16="http://schemas.microsoft.com/office/drawing/2014/main" id="{B85B07FB-82F8-7443-F7EE-7B8580DCDA3C}"/>
                </a:ext>
              </a:extLst>
            </p:cNvPr>
            <p:cNvSpPr txBox="1"/>
            <p:nvPr/>
          </p:nvSpPr>
          <p:spPr>
            <a:xfrm>
              <a:off x="5024648" y="5937842"/>
              <a:ext cx="835015" cy="365775"/>
            </a:xfrm>
            <a:prstGeom prst="rect">
              <a:avLst/>
            </a:prstGeom>
            <a:no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Clr>
                  <a:srgbClr val="000000"/>
                </a:buClr>
                <a:buSzPts val="1400"/>
                <a:buFont typeface="Arial"/>
                <a:buNone/>
              </a:pPr>
              <a:r>
                <a:rPr lang="ja-JP" altLang="en-US" sz="1600" b="1" dirty="0">
                  <a:solidFill>
                    <a:schemeClr val="bg1"/>
                  </a:solidFill>
                  <a:latin typeface="BIZ UDPゴシック" panose="020B0400000000000000" pitchFamily="50" charset="-128"/>
                  <a:ea typeface="BIZ UDPゴシック" panose="020B0400000000000000" pitchFamily="50" charset="-128"/>
                </a:rPr>
                <a:t>は い</a:t>
              </a:r>
              <a:endParaRPr lang="en-US" sz="1600" b="1" dirty="0">
                <a:solidFill>
                  <a:schemeClr val="bg1"/>
                </a:solidFill>
                <a:latin typeface="BIZ UDPゴシック" panose="020B0400000000000000" pitchFamily="50" charset="-128"/>
                <a:ea typeface="BIZ UDPゴシック" panose="020B0400000000000000" pitchFamily="50" charset="-128"/>
              </a:endParaRPr>
            </a:p>
          </p:txBody>
        </p:sp>
      </p:grpSp>
      <p:grpSp>
        <p:nvGrpSpPr>
          <p:cNvPr id="17" name="グループ化 16">
            <a:extLst>
              <a:ext uri="{FF2B5EF4-FFF2-40B4-BE49-F238E27FC236}">
                <a16:creationId xmlns:a16="http://schemas.microsoft.com/office/drawing/2014/main" id="{3144AFB0-DBB0-926E-1BB8-3EE6AA2431A0}"/>
              </a:ext>
            </a:extLst>
          </p:cNvPr>
          <p:cNvGrpSpPr/>
          <p:nvPr/>
        </p:nvGrpSpPr>
        <p:grpSpPr>
          <a:xfrm>
            <a:off x="6740194" y="5900555"/>
            <a:ext cx="1111045" cy="432619"/>
            <a:chOff x="4950542" y="6051755"/>
            <a:chExt cx="1111045" cy="432619"/>
          </a:xfrm>
        </p:grpSpPr>
        <p:sp>
          <p:nvSpPr>
            <p:cNvPr id="15" name="正方形/長方形 14">
              <a:extLst>
                <a:ext uri="{FF2B5EF4-FFF2-40B4-BE49-F238E27FC236}">
                  <a16:creationId xmlns:a16="http://schemas.microsoft.com/office/drawing/2014/main" id="{56686EF2-F9FF-7E1D-43E4-7DC3AAB765B9}"/>
                </a:ext>
              </a:extLst>
            </p:cNvPr>
            <p:cNvSpPr/>
            <p:nvPr/>
          </p:nvSpPr>
          <p:spPr>
            <a:xfrm>
              <a:off x="4950542" y="6051755"/>
              <a:ext cx="1111045" cy="432619"/>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Google Shape;209;p32">
              <a:extLst>
                <a:ext uri="{FF2B5EF4-FFF2-40B4-BE49-F238E27FC236}">
                  <a16:creationId xmlns:a16="http://schemas.microsoft.com/office/drawing/2014/main" id="{BD51EA99-FC41-699B-A9C3-CB2DB347FBEE}"/>
                </a:ext>
              </a:extLst>
            </p:cNvPr>
            <p:cNvSpPr txBox="1"/>
            <p:nvPr/>
          </p:nvSpPr>
          <p:spPr>
            <a:xfrm>
              <a:off x="5088556" y="6090242"/>
              <a:ext cx="835015" cy="365775"/>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lnSpc>
                  <a:spcPct val="150000"/>
                </a:lnSpc>
                <a:spcBef>
                  <a:spcPts val="0"/>
                </a:spcBef>
                <a:spcAft>
                  <a:spcPts val="0"/>
                </a:spcAft>
                <a:buClr>
                  <a:srgbClr val="000000"/>
                </a:buClr>
                <a:buSzPts val="1400"/>
                <a:buFont typeface="Arial"/>
                <a:buNone/>
              </a:pPr>
              <a:r>
                <a:rPr lang="ja-JP" altLang="en-US" b="1" dirty="0">
                  <a:solidFill>
                    <a:schemeClr val="bg1"/>
                  </a:solidFill>
                  <a:latin typeface="BIZ UDPゴシック" panose="020B0400000000000000" pitchFamily="50" charset="-128"/>
                  <a:ea typeface="BIZ UDPゴシック" panose="020B0400000000000000" pitchFamily="50" charset="-128"/>
                </a:rPr>
                <a:t>いいえ</a:t>
              </a:r>
              <a:endParaRPr lang="en-US" b="1" dirty="0">
                <a:solidFill>
                  <a:schemeClr val="bg1"/>
                </a:solidFill>
                <a:latin typeface="BIZ UDPゴシック" panose="020B0400000000000000" pitchFamily="50" charset="-128"/>
                <a:ea typeface="BIZ UDPゴシック" panose="020B0400000000000000" pitchFamily="50" charset="-128"/>
              </a:endParaRPr>
            </a:p>
          </p:txBody>
        </p:sp>
      </p:grpSp>
    </p:spTree>
    <p:extLst>
      <p:ext uri="{BB962C8B-B14F-4D97-AF65-F5344CB8AC3E}">
        <p14:creationId xmlns:p14="http://schemas.microsoft.com/office/powerpoint/2010/main" val="890645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BAA0970A-BEA8-AF55-7386-D6CB4CE4689A}"/>
              </a:ext>
            </a:extLst>
          </p:cNvPr>
          <p:cNvGrpSpPr/>
          <p:nvPr/>
        </p:nvGrpSpPr>
        <p:grpSpPr>
          <a:xfrm>
            <a:off x="0" y="490927"/>
            <a:ext cx="7583704" cy="1258487"/>
            <a:chOff x="-12594" y="1315008"/>
            <a:chExt cx="7583704" cy="1258487"/>
          </a:xfrm>
        </p:grpSpPr>
        <p:pic>
          <p:nvPicPr>
            <p:cNvPr id="3" name="図 2">
              <a:extLst>
                <a:ext uri="{FF2B5EF4-FFF2-40B4-BE49-F238E27FC236}">
                  <a16:creationId xmlns:a16="http://schemas.microsoft.com/office/drawing/2014/main" id="{C4A8C8C4-8681-DD82-3C1A-F58F5BDC4DDC}"/>
                </a:ext>
              </a:extLst>
            </p:cNvPr>
            <p:cNvPicPr>
              <a:picLocks noChangeAspect="1"/>
            </p:cNvPicPr>
            <p:nvPr/>
          </p:nvPicPr>
          <p:blipFill>
            <a:blip r:embed="rId3"/>
            <a:stretch>
              <a:fillRect/>
            </a:stretch>
          </p:blipFill>
          <p:spPr>
            <a:xfrm>
              <a:off x="4482553" y="1315008"/>
              <a:ext cx="3088557" cy="1258487"/>
            </a:xfrm>
            <a:prstGeom prst="rect">
              <a:avLst/>
            </a:prstGeom>
          </p:spPr>
        </p:pic>
        <p:pic>
          <p:nvPicPr>
            <p:cNvPr id="4" name="図 3">
              <a:extLst>
                <a:ext uri="{FF2B5EF4-FFF2-40B4-BE49-F238E27FC236}">
                  <a16:creationId xmlns:a16="http://schemas.microsoft.com/office/drawing/2014/main" id="{E43A245A-0406-8C09-54CF-BB6E383E1287}"/>
                </a:ext>
              </a:extLst>
            </p:cNvPr>
            <p:cNvPicPr>
              <a:picLocks noChangeAspect="1"/>
            </p:cNvPicPr>
            <p:nvPr/>
          </p:nvPicPr>
          <p:blipFill>
            <a:blip r:embed="rId3"/>
            <a:stretch>
              <a:fillRect/>
            </a:stretch>
          </p:blipFill>
          <p:spPr>
            <a:xfrm>
              <a:off x="-12594" y="1315008"/>
              <a:ext cx="3088557" cy="1258487"/>
            </a:xfrm>
            <a:prstGeom prst="rect">
              <a:avLst/>
            </a:prstGeom>
          </p:spPr>
        </p:pic>
        <p:pic>
          <p:nvPicPr>
            <p:cNvPr id="5" name="図 4">
              <a:extLst>
                <a:ext uri="{FF2B5EF4-FFF2-40B4-BE49-F238E27FC236}">
                  <a16:creationId xmlns:a16="http://schemas.microsoft.com/office/drawing/2014/main" id="{28B20052-36C7-4535-B85E-615F571C443E}"/>
                </a:ext>
              </a:extLst>
            </p:cNvPr>
            <p:cNvPicPr>
              <a:picLocks noChangeAspect="1"/>
            </p:cNvPicPr>
            <p:nvPr/>
          </p:nvPicPr>
          <p:blipFill>
            <a:blip r:embed="rId3"/>
            <a:stretch>
              <a:fillRect/>
            </a:stretch>
          </p:blipFill>
          <p:spPr>
            <a:xfrm>
              <a:off x="1907475" y="1315008"/>
              <a:ext cx="3088557" cy="1258487"/>
            </a:xfrm>
            <a:prstGeom prst="rect">
              <a:avLst/>
            </a:prstGeom>
          </p:spPr>
        </p:pic>
      </p:grpSp>
      <p:sp>
        <p:nvSpPr>
          <p:cNvPr id="6" name="Google Shape;142;p27">
            <a:extLst>
              <a:ext uri="{FF2B5EF4-FFF2-40B4-BE49-F238E27FC236}">
                <a16:creationId xmlns:a16="http://schemas.microsoft.com/office/drawing/2014/main" id="{46AF538C-0D21-8254-2399-76CBD2E21D18}"/>
              </a:ext>
            </a:extLst>
          </p:cNvPr>
          <p:cNvSpPr txBox="1"/>
          <p:nvPr/>
        </p:nvSpPr>
        <p:spPr>
          <a:xfrm>
            <a:off x="524315" y="758219"/>
            <a:ext cx="830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000" b="1" spc="300" dirty="0">
                <a:latin typeface="BIZ UDPゴシック" panose="020B0400000000000000" pitchFamily="50" charset="-128"/>
                <a:ea typeface="BIZ UDPゴシック" panose="020B0400000000000000" pitchFamily="50" charset="-128"/>
              </a:rPr>
              <a:t>取り消しが認められないことも・・・</a:t>
            </a:r>
          </a:p>
        </p:txBody>
      </p:sp>
      <p:pic>
        <p:nvPicPr>
          <p:cNvPr id="14" name="Google Shape;181;p31">
            <a:extLst>
              <a:ext uri="{FF2B5EF4-FFF2-40B4-BE49-F238E27FC236}">
                <a16:creationId xmlns:a16="http://schemas.microsoft.com/office/drawing/2014/main" id="{C14951D5-DBF5-EECF-8CEB-F3BDFE8D54B3}"/>
              </a:ext>
            </a:extLst>
          </p:cNvPr>
          <p:cNvPicPr preferRelativeResize="0"/>
          <p:nvPr/>
        </p:nvPicPr>
        <p:blipFill rotWithShape="1">
          <a:blip r:embed="rId4">
            <a:alphaModFix/>
          </a:blip>
          <a:srcRect/>
          <a:stretch/>
        </p:blipFill>
        <p:spPr>
          <a:xfrm flipH="1">
            <a:off x="992180" y="2686130"/>
            <a:ext cx="49660" cy="431390"/>
          </a:xfrm>
          <a:prstGeom prst="rect">
            <a:avLst/>
          </a:prstGeom>
          <a:noFill/>
          <a:ln>
            <a:noFill/>
          </a:ln>
        </p:spPr>
      </p:pic>
      <p:sp>
        <p:nvSpPr>
          <p:cNvPr id="15" name="タイトル 1">
            <a:extLst>
              <a:ext uri="{FF2B5EF4-FFF2-40B4-BE49-F238E27FC236}">
                <a16:creationId xmlns:a16="http://schemas.microsoft.com/office/drawing/2014/main" id="{BEEB1D27-7EFE-23FA-FE76-DD96043843E4}"/>
              </a:ext>
            </a:extLst>
          </p:cNvPr>
          <p:cNvSpPr txBox="1">
            <a:spLocks/>
          </p:cNvSpPr>
          <p:nvPr/>
        </p:nvSpPr>
        <p:spPr>
          <a:xfrm>
            <a:off x="1182269" y="2630628"/>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spc="300" dirty="0">
                <a:latin typeface="BIZ UDPゴシック" panose="020B0400000000000000" pitchFamily="50" charset="-128"/>
                <a:ea typeface="BIZ UDPゴシック" panose="020B0400000000000000" pitchFamily="50" charset="-128"/>
              </a:rPr>
              <a:t>子どもが</a:t>
            </a:r>
            <a:r>
              <a:rPr lang="ja-JP" altLang="en-US" sz="2000" b="1" spc="300" dirty="0">
                <a:solidFill>
                  <a:srgbClr val="F29558"/>
                </a:solidFill>
                <a:latin typeface="BIZ UDPゴシック" panose="020B0400000000000000" pitchFamily="50" charset="-128"/>
                <a:ea typeface="BIZ UDPゴシック" panose="020B0400000000000000" pitchFamily="50" charset="-128"/>
              </a:rPr>
              <a:t>おこづかいなどで支払い可能な範囲</a:t>
            </a:r>
            <a:r>
              <a:rPr lang="ja-JP" altLang="en-US" sz="2000" spc="300" dirty="0">
                <a:latin typeface="BIZ UDPゴシック" panose="020B0400000000000000" pitchFamily="50" charset="-128"/>
                <a:ea typeface="BIZ UDPゴシック" panose="020B0400000000000000" pitchFamily="50" charset="-128"/>
              </a:rPr>
              <a:t>の金額だった場合</a:t>
            </a:r>
          </a:p>
        </p:txBody>
      </p:sp>
      <p:sp>
        <p:nvSpPr>
          <p:cNvPr id="16" name="タイトル 1">
            <a:extLst>
              <a:ext uri="{FF2B5EF4-FFF2-40B4-BE49-F238E27FC236}">
                <a16:creationId xmlns:a16="http://schemas.microsoft.com/office/drawing/2014/main" id="{1BF81AC0-A333-1846-7689-37F55C4ED625}"/>
              </a:ext>
            </a:extLst>
          </p:cNvPr>
          <p:cNvSpPr txBox="1">
            <a:spLocks/>
          </p:cNvSpPr>
          <p:nvPr/>
        </p:nvSpPr>
        <p:spPr>
          <a:xfrm>
            <a:off x="1182269" y="3480932"/>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spc="300" dirty="0">
                <a:latin typeface="BIZ UDPゴシック" panose="020B0400000000000000" pitchFamily="50" charset="-128"/>
                <a:ea typeface="BIZ UDPゴシック" panose="020B0400000000000000" pitchFamily="50" charset="-128"/>
              </a:rPr>
              <a:t>子ども本人が</a:t>
            </a:r>
            <a:r>
              <a:rPr lang="ja-JP" altLang="en-US" sz="2000" b="1" spc="300" dirty="0">
                <a:solidFill>
                  <a:srgbClr val="F29558"/>
                </a:solidFill>
                <a:latin typeface="BIZ UDPゴシック" panose="020B0400000000000000" pitchFamily="50" charset="-128"/>
                <a:ea typeface="BIZ UDPゴシック" panose="020B0400000000000000" pitchFamily="50" charset="-128"/>
              </a:rPr>
              <a:t>「成人」と偽って契約</a:t>
            </a:r>
            <a:r>
              <a:rPr lang="ja-JP" altLang="en-US" sz="2000" spc="300" dirty="0">
                <a:latin typeface="BIZ UDPゴシック" panose="020B0400000000000000" pitchFamily="50" charset="-128"/>
                <a:ea typeface="BIZ UDPゴシック" panose="020B0400000000000000" pitchFamily="50" charset="-128"/>
              </a:rPr>
              <a:t>をしていた場合</a:t>
            </a:r>
          </a:p>
        </p:txBody>
      </p:sp>
      <p:sp>
        <p:nvSpPr>
          <p:cNvPr id="17" name="タイトル 1">
            <a:extLst>
              <a:ext uri="{FF2B5EF4-FFF2-40B4-BE49-F238E27FC236}">
                <a16:creationId xmlns:a16="http://schemas.microsoft.com/office/drawing/2014/main" id="{EBA08AE9-CC68-EA36-5A6C-C41478E68D17}"/>
              </a:ext>
            </a:extLst>
          </p:cNvPr>
          <p:cNvSpPr txBox="1">
            <a:spLocks/>
          </p:cNvSpPr>
          <p:nvPr/>
        </p:nvSpPr>
        <p:spPr>
          <a:xfrm>
            <a:off x="1182268" y="4346330"/>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spc="300" dirty="0">
                <a:latin typeface="BIZ UDPゴシック" panose="020B0400000000000000" pitchFamily="50" charset="-128"/>
                <a:ea typeface="BIZ UDPゴシック" panose="020B0400000000000000" pitchFamily="50" charset="-128"/>
              </a:rPr>
              <a:t>取消の申し出が</a:t>
            </a:r>
            <a:r>
              <a:rPr lang="en-US" altLang="ja-JP" sz="2000" b="1" spc="300" dirty="0">
                <a:solidFill>
                  <a:srgbClr val="F29558"/>
                </a:solidFill>
                <a:latin typeface="BIZ UDPゴシック" panose="020B0400000000000000" pitchFamily="50" charset="-128"/>
                <a:ea typeface="BIZ UDPゴシック" panose="020B0400000000000000" pitchFamily="50" charset="-128"/>
              </a:rPr>
              <a:t>2</a:t>
            </a:r>
            <a:r>
              <a:rPr lang="ja-JP" altLang="en-US" sz="2000" b="1" spc="300" dirty="0">
                <a:solidFill>
                  <a:srgbClr val="F29558"/>
                </a:solidFill>
                <a:latin typeface="BIZ UDPゴシック" panose="020B0400000000000000" pitchFamily="50" charset="-128"/>
                <a:ea typeface="BIZ UDPゴシック" panose="020B0400000000000000" pitchFamily="50" charset="-128"/>
              </a:rPr>
              <a:t>回目以降</a:t>
            </a:r>
            <a:r>
              <a:rPr lang="ja-JP" altLang="en-US" sz="2000" spc="300" dirty="0">
                <a:latin typeface="BIZ UDPゴシック" panose="020B0400000000000000" pitchFamily="50" charset="-128"/>
                <a:ea typeface="BIZ UDPゴシック" panose="020B0400000000000000" pitchFamily="50" charset="-128"/>
              </a:rPr>
              <a:t>の場合（保護者の管理責任を問われる）</a:t>
            </a:r>
          </a:p>
        </p:txBody>
      </p:sp>
      <p:sp>
        <p:nvSpPr>
          <p:cNvPr id="18" name="タイトル 1">
            <a:extLst>
              <a:ext uri="{FF2B5EF4-FFF2-40B4-BE49-F238E27FC236}">
                <a16:creationId xmlns:a16="http://schemas.microsoft.com/office/drawing/2014/main" id="{76FB35A7-3E66-394E-9AFB-F02B7D2CF5DD}"/>
              </a:ext>
            </a:extLst>
          </p:cNvPr>
          <p:cNvSpPr txBox="1">
            <a:spLocks/>
          </p:cNvSpPr>
          <p:nvPr/>
        </p:nvSpPr>
        <p:spPr>
          <a:xfrm>
            <a:off x="1182269" y="5230699"/>
            <a:ext cx="8760653" cy="784233"/>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b="1" spc="300" dirty="0">
                <a:solidFill>
                  <a:srgbClr val="F29558"/>
                </a:solidFill>
                <a:latin typeface="BIZ UDPゴシック" panose="020B0400000000000000" pitchFamily="50" charset="-128"/>
                <a:ea typeface="BIZ UDPゴシック" panose="020B0400000000000000" pitchFamily="50" charset="-128"/>
              </a:rPr>
              <a:t>親のタブレットなど</a:t>
            </a:r>
            <a:r>
              <a:rPr lang="ja-JP" altLang="en-US" sz="2000" spc="300" dirty="0">
                <a:latin typeface="BIZ UDPゴシック" panose="020B0400000000000000" pitchFamily="50" charset="-128"/>
                <a:ea typeface="BIZ UDPゴシック" panose="020B0400000000000000" pitchFamily="50" charset="-128"/>
              </a:rPr>
              <a:t>でのゲーム課金の場合</a:t>
            </a:r>
            <a:endParaRPr lang="en-US" altLang="ja-JP" sz="2000" spc="300" dirty="0">
              <a:latin typeface="BIZ UDPゴシック" panose="020B0400000000000000" pitchFamily="50" charset="-128"/>
              <a:ea typeface="BIZ UDPゴシック" panose="020B0400000000000000" pitchFamily="50" charset="-128"/>
            </a:endParaRPr>
          </a:p>
          <a:p>
            <a:pPr>
              <a:lnSpc>
                <a:spcPct val="150000"/>
              </a:lnSpc>
            </a:pPr>
            <a:r>
              <a:rPr lang="ja-JP" altLang="en-US" sz="2000" spc="300" dirty="0">
                <a:latin typeface="BIZ UDPゴシック" panose="020B0400000000000000" pitchFamily="50" charset="-128"/>
                <a:ea typeface="BIZ UDPゴシック" panose="020B0400000000000000" pitchFamily="50" charset="-128"/>
              </a:rPr>
              <a:t>（本当に子どもが操作したか証明が難しい）</a:t>
            </a:r>
          </a:p>
        </p:txBody>
      </p:sp>
      <p:pic>
        <p:nvPicPr>
          <p:cNvPr id="19" name="Google Shape;181;p31">
            <a:extLst>
              <a:ext uri="{FF2B5EF4-FFF2-40B4-BE49-F238E27FC236}">
                <a16:creationId xmlns:a16="http://schemas.microsoft.com/office/drawing/2014/main" id="{F7907F27-8D69-FF66-42C0-DEDC444D78FF}"/>
              </a:ext>
            </a:extLst>
          </p:cNvPr>
          <p:cNvPicPr preferRelativeResize="0"/>
          <p:nvPr/>
        </p:nvPicPr>
        <p:blipFill rotWithShape="1">
          <a:blip r:embed="rId4">
            <a:alphaModFix/>
          </a:blip>
          <a:srcRect/>
          <a:stretch/>
        </p:blipFill>
        <p:spPr>
          <a:xfrm flipH="1">
            <a:off x="992180" y="3540874"/>
            <a:ext cx="49660" cy="431390"/>
          </a:xfrm>
          <a:prstGeom prst="rect">
            <a:avLst/>
          </a:prstGeom>
          <a:noFill/>
          <a:ln>
            <a:noFill/>
          </a:ln>
        </p:spPr>
      </p:pic>
      <p:pic>
        <p:nvPicPr>
          <p:cNvPr id="20" name="Google Shape;181;p31">
            <a:extLst>
              <a:ext uri="{FF2B5EF4-FFF2-40B4-BE49-F238E27FC236}">
                <a16:creationId xmlns:a16="http://schemas.microsoft.com/office/drawing/2014/main" id="{B62B2D3A-4EC2-D941-CB5E-2033E08377F9}"/>
              </a:ext>
            </a:extLst>
          </p:cNvPr>
          <p:cNvPicPr preferRelativeResize="0"/>
          <p:nvPr/>
        </p:nvPicPr>
        <p:blipFill rotWithShape="1">
          <a:blip r:embed="rId4">
            <a:alphaModFix/>
          </a:blip>
          <a:srcRect/>
          <a:stretch/>
        </p:blipFill>
        <p:spPr>
          <a:xfrm flipH="1">
            <a:off x="992180" y="4395618"/>
            <a:ext cx="49660" cy="431390"/>
          </a:xfrm>
          <a:prstGeom prst="rect">
            <a:avLst/>
          </a:prstGeom>
          <a:noFill/>
          <a:ln>
            <a:noFill/>
          </a:ln>
        </p:spPr>
      </p:pic>
      <p:pic>
        <p:nvPicPr>
          <p:cNvPr id="21" name="Google Shape;181;p31">
            <a:extLst>
              <a:ext uri="{FF2B5EF4-FFF2-40B4-BE49-F238E27FC236}">
                <a16:creationId xmlns:a16="http://schemas.microsoft.com/office/drawing/2014/main" id="{2B19D73A-0153-80BC-2548-A64A019B13D5}"/>
              </a:ext>
            </a:extLst>
          </p:cNvPr>
          <p:cNvPicPr preferRelativeResize="0"/>
          <p:nvPr/>
        </p:nvPicPr>
        <p:blipFill rotWithShape="1">
          <a:blip r:embed="rId4">
            <a:alphaModFix/>
          </a:blip>
          <a:srcRect/>
          <a:stretch/>
        </p:blipFill>
        <p:spPr>
          <a:xfrm flipH="1">
            <a:off x="992180" y="5250363"/>
            <a:ext cx="49660" cy="431390"/>
          </a:xfrm>
          <a:prstGeom prst="rect">
            <a:avLst/>
          </a:prstGeom>
          <a:noFill/>
          <a:ln>
            <a:noFill/>
          </a:ln>
        </p:spPr>
      </p:pic>
      <p:cxnSp>
        <p:nvCxnSpPr>
          <p:cNvPr id="24" name="直線コネクタ 23">
            <a:extLst>
              <a:ext uri="{FF2B5EF4-FFF2-40B4-BE49-F238E27FC236}">
                <a16:creationId xmlns:a16="http://schemas.microsoft.com/office/drawing/2014/main" id="{38635BAA-2F98-E113-9F84-01743E15542B}"/>
              </a:ext>
            </a:extLst>
          </p:cNvPr>
          <p:cNvCxnSpPr>
            <a:cxnSpLocks/>
          </p:cNvCxnSpPr>
          <p:nvPr/>
        </p:nvCxnSpPr>
        <p:spPr>
          <a:xfrm>
            <a:off x="5571123" y="4814873"/>
            <a:ext cx="4025162" cy="0"/>
          </a:xfrm>
          <a:prstGeom prst="line">
            <a:avLst/>
          </a:prstGeom>
          <a:ln w="28575">
            <a:solidFill>
              <a:srgbClr val="F7B264"/>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E9E2C009-C519-7CD3-49D8-5EF5E380284B}"/>
              </a:ext>
            </a:extLst>
          </p:cNvPr>
          <p:cNvCxnSpPr>
            <a:cxnSpLocks/>
          </p:cNvCxnSpPr>
          <p:nvPr/>
        </p:nvCxnSpPr>
        <p:spPr>
          <a:xfrm>
            <a:off x="1212592" y="6117647"/>
            <a:ext cx="5561834" cy="0"/>
          </a:xfrm>
          <a:prstGeom prst="line">
            <a:avLst/>
          </a:prstGeom>
          <a:ln w="28575">
            <a:solidFill>
              <a:srgbClr val="F7B2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4" name="Google Shape;224;p34"/>
          <p:cNvSpPr txBox="1">
            <a:spLocks noGrp="1"/>
          </p:cNvSpPr>
          <p:nvPr>
            <p:ph type="subTitle" idx="1"/>
          </p:nvPr>
        </p:nvSpPr>
        <p:spPr>
          <a:xfrm>
            <a:off x="1376288" y="2339156"/>
            <a:ext cx="10002000" cy="552419"/>
          </a:xfrm>
          <a:prstGeom prst="rect">
            <a:avLst/>
          </a:prstGeom>
          <a:noFill/>
          <a:ln>
            <a:noFill/>
          </a:ln>
        </p:spPr>
        <p:txBody>
          <a:bodyPr spcFirstLastPara="1" wrap="square" lIns="91425" tIns="45700" rIns="91425" bIns="45700" anchor="t" anchorCtr="0">
            <a:spAutoFit/>
          </a:bodyPr>
          <a:lstStyle/>
          <a:p>
            <a:pPr marL="0" lvl="0" indent="0" algn="l" rtl="0">
              <a:lnSpc>
                <a:spcPct val="130000"/>
              </a:lnSpc>
              <a:spcBef>
                <a:spcPts val="0"/>
              </a:spcBef>
              <a:spcAft>
                <a:spcPts val="0"/>
              </a:spcAft>
              <a:buClr>
                <a:schemeClr val="dk1"/>
              </a:buClr>
              <a:buSzPts val="2400"/>
              <a:buNone/>
            </a:pPr>
            <a:r>
              <a:rPr lang="ja" sz="2300" dirty="0"/>
              <a:t>パスワードを</a:t>
            </a:r>
            <a:r>
              <a:rPr lang="ja" sz="2300" b="1" dirty="0">
                <a:solidFill>
                  <a:srgbClr val="F29558"/>
                </a:solidFill>
              </a:rPr>
              <a:t>簡単なものにしない</a:t>
            </a:r>
            <a:r>
              <a:rPr lang="ja" sz="2300" dirty="0"/>
              <a:t>、</a:t>
            </a:r>
            <a:r>
              <a:rPr lang="ja" sz="2300" dirty="0">
                <a:solidFill>
                  <a:schemeClr val="tx1"/>
                </a:solidFill>
              </a:rPr>
              <a:t>入力しているところを</a:t>
            </a:r>
            <a:r>
              <a:rPr lang="ja" sz="2300" b="1" dirty="0">
                <a:solidFill>
                  <a:srgbClr val="F29558"/>
                </a:solidFill>
              </a:rPr>
              <a:t>見せない</a:t>
            </a:r>
            <a:r>
              <a:rPr lang="ja" sz="2300" dirty="0"/>
              <a:t>。</a:t>
            </a:r>
            <a:endParaRPr sz="2300" dirty="0"/>
          </a:p>
        </p:txBody>
      </p:sp>
      <p:grpSp>
        <p:nvGrpSpPr>
          <p:cNvPr id="2" name="グループ化 1">
            <a:extLst>
              <a:ext uri="{FF2B5EF4-FFF2-40B4-BE49-F238E27FC236}">
                <a16:creationId xmlns:a16="http://schemas.microsoft.com/office/drawing/2014/main" id="{630F6CCE-949A-AEA5-61E6-96DF84042BFE}"/>
              </a:ext>
            </a:extLst>
          </p:cNvPr>
          <p:cNvGrpSpPr/>
          <p:nvPr/>
        </p:nvGrpSpPr>
        <p:grpSpPr>
          <a:xfrm>
            <a:off x="0" y="490927"/>
            <a:ext cx="5008626" cy="1258487"/>
            <a:chOff x="-12594" y="1315008"/>
            <a:chExt cx="5008626" cy="1258487"/>
          </a:xfrm>
        </p:grpSpPr>
        <p:pic>
          <p:nvPicPr>
            <p:cNvPr id="4" name="図 3">
              <a:extLst>
                <a:ext uri="{FF2B5EF4-FFF2-40B4-BE49-F238E27FC236}">
                  <a16:creationId xmlns:a16="http://schemas.microsoft.com/office/drawing/2014/main" id="{3AA83F4C-A466-C69E-5B5F-8ADC86824BEB}"/>
                </a:ext>
              </a:extLst>
            </p:cNvPr>
            <p:cNvPicPr>
              <a:picLocks noChangeAspect="1"/>
            </p:cNvPicPr>
            <p:nvPr/>
          </p:nvPicPr>
          <p:blipFill>
            <a:blip r:embed="rId3"/>
            <a:stretch>
              <a:fillRect/>
            </a:stretch>
          </p:blipFill>
          <p:spPr>
            <a:xfrm>
              <a:off x="-12594" y="1315008"/>
              <a:ext cx="3088557" cy="1258487"/>
            </a:xfrm>
            <a:prstGeom prst="rect">
              <a:avLst/>
            </a:prstGeom>
          </p:spPr>
        </p:pic>
        <p:pic>
          <p:nvPicPr>
            <p:cNvPr id="5" name="図 4">
              <a:extLst>
                <a:ext uri="{FF2B5EF4-FFF2-40B4-BE49-F238E27FC236}">
                  <a16:creationId xmlns:a16="http://schemas.microsoft.com/office/drawing/2014/main" id="{C082B9D5-3BA5-4E05-050F-1965402C1CC0}"/>
                </a:ext>
              </a:extLst>
            </p:cNvPr>
            <p:cNvPicPr>
              <a:picLocks noChangeAspect="1"/>
            </p:cNvPicPr>
            <p:nvPr/>
          </p:nvPicPr>
          <p:blipFill>
            <a:blip r:embed="rId3"/>
            <a:stretch>
              <a:fillRect/>
            </a:stretch>
          </p:blipFill>
          <p:spPr>
            <a:xfrm>
              <a:off x="1907475" y="1315008"/>
              <a:ext cx="3088557" cy="1258487"/>
            </a:xfrm>
            <a:prstGeom prst="rect">
              <a:avLst/>
            </a:prstGeom>
          </p:spPr>
        </p:pic>
      </p:grpSp>
      <p:sp>
        <p:nvSpPr>
          <p:cNvPr id="9" name="Google Shape;142;p27">
            <a:extLst>
              <a:ext uri="{FF2B5EF4-FFF2-40B4-BE49-F238E27FC236}">
                <a16:creationId xmlns:a16="http://schemas.microsoft.com/office/drawing/2014/main" id="{CC762E7D-D492-C615-8E7D-E62FF0BFEE83}"/>
              </a:ext>
            </a:extLst>
          </p:cNvPr>
          <p:cNvSpPr txBox="1"/>
          <p:nvPr/>
        </p:nvSpPr>
        <p:spPr>
          <a:xfrm>
            <a:off x="524315" y="758219"/>
            <a:ext cx="3674059"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JP" altLang="en-US" sz="3000" b="1" dirty="0">
                <a:latin typeface="BIZ UDPゴシック" panose="020B0400000000000000" pitchFamily="50" charset="-128"/>
                <a:ea typeface="BIZ UDPゴシック" panose="020B0400000000000000" pitchFamily="50" charset="-128"/>
              </a:rPr>
              <a:t>対　策</a:t>
            </a:r>
            <a:endParaRPr sz="3000" b="1" dirty="0">
              <a:latin typeface="BIZ UDPゴシック" panose="020B0400000000000000" pitchFamily="50" charset="-128"/>
              <a:ea typeface="BIZ UDPゴシック" panose="020B0400000000000000" pitchFamily="50" charset="-128"/>
            </a:endParaRPr>
          </a:p>
        </p:txBody>
      </p:sp>
      <p:sp>
        <p:nvSpPr>
          <p:cNvPr id="10" name="楕円 9">
            <a:extLst>
              <a:ext uri="{FF2B5EF4-FFF2-40B4-BE49-F238E27FC236}">
                <a16:creationId xmlns:a16="http://schemas.microsoft.com/office/drawing/2014/main" id="{E4A851D0-A360-1205-B814-CA248F22AFDD}"/>
              </a:ext>
            </a:extLst>
          </p:cNvPr>
          <p:cNvSpPr/>
          <p:nvPr/>
        </p:nvSpPr>
        <p:spPr>
          <a:xfrm>
            <a:off x="692906" y="2328556"/>
            <a:ext cx="575187" cy="575187"/>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63" b="1" dirty="0">
                <a:solidFill>
                  <a:schemeClr val="bg1"/>
                </a:solidFill>
              </a:rPr>
              <a:t>01</a:t>
            </a:r>
            <a:endParaRPr lang="ja-JP" altLang="en-US" sz="1463" b="1" dirty="0">
              <a:solidFill>
                <a:schemeClr val="bg1"/>
              </a:solidFill>
            </a:endParaRPr>
          </a:p>
        </p:txBody>
      </p:sp>
      <p:sp>
        <p:nvSpPr>
          <p:cNvPr id="11" name="楕円 10">
            <a:extLst>
              <a:ext uri="{FF2B5EF4-FFF2-40B4-BE49-F238E27FC236}">
                <a16:creationId xmlns:a16="http://schemas.microsoft.com/office/drawing/2014/main" id="{8A97A8FD-B85F-F306-BD92-486D1C052771}"/>
              </a:ext>
            </a:extLst>
          </p:cNvPr>
          <p:cNvSpPr/>
          <p:nvPr/>
        </p:nvSpPr>
        <p:spPr>
          <a:xfrm>
            <a:off x="692906" y="3215379"/>
            <a:ext cx="575187" cy="575187"/>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63" b="1" dirty="0">
                <a:solidFill>
                  <a:schemeClr val="bg1"/>
                </a:solidFill>
              </a:rPr>
              <a:t>02</a:t>
            </a:r>
            <a:endParaRPr lang="ja-JP" altLang="en-US" sz="1463" b="1" dirty="0">
              <a:solidFill>
                <a:schemeClr val="bg1"/>
              </a:solidFill>
            </a:endParaRPr>
          </a:p>
        </p:txBody>
      </p:sp>
      <p:sp>
        <p:nvSpPr>
          <p:cNvPr id="12" name="楕円 11">
            <a:extLst>
              <a:ext uri="{FF2B5EF4-FFF2-40B4-BE49-F238E27FC236}">
                <a16:creationId xmlns:a16="http://schemas.microsoft.com/office/drawing/2014/main" id="{0D22D0B3-DC85-3817-ACAE-85D2B5E0C25B}"/>
              </a:ext>
            </a:extLst>
          </p:cNvPr>
          <p:cNvSpPr/>
          <p:nvPr/>
        </p:nvSpPr>
        <p:spPr>
          <a:xfrm>
            <a:off x="692906" y="4102202"/>
            <a:ext cx="575187" cy="575187"/>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63" b="1" dirty="0">
                <a:solidFill>
                  <a:schemeClr val="bg1"/>
                </a:solidFill>
              </a:rPr>
              <a:t>03</a:t>
            </a:r>
            <a:endParaRPr lang="ja-JP" altLang="en-US" sz="1463" b="1" dirty="0">
              <a:solidFill>
                <a:schemeClr val="bg1"/>
              </a:solidFill>
            </a:endParaRPr>
          </a:p>
        </p:txBody>
      </p:sp>
      <p:sp>
        <p:nvSpPr>
          <p:cNvPr id="13" name="Google Shape;224;p34">
            <a:extLst>
              <a:ext uri="{FF2B5EF4-FFF2-40B4-BE49-F238E27FC236}">
                <a16:creationId xmlns:a16="http://schemas.microsoft.com/office/drawing/2014/main" id="{EBEDD00E-1411-2795-1ACA-722CDFA05A86}"/>
              </a:ext>
            </a:extLst>
          </p:cNvPr>
          <p:cNvSpPr txBox="1">
            <a:spLocks/>
          </p:cNvSpPr>
          <p:nvPr/>
        </p:nvSpPr>
        <p:spPr>
          <a:xfrm>
            <a:off x="1376288" y="5875847"/>
            <a:ext cx="10002000" cy="1012545"/>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30000"/>
              </a:lnSpc>
              <a:spcBef>
                <a:spcPts val="0"/>
              </a:spcBef>
            </a:pPr>
            <a:r>
              <a:rPr lang="ja-JP" altLang="en-US" sz="2300" dirty="0"/>
              <a:t>子どものゲーム課金を許可する場合は、クレジット決済ではなく、</a:t>
            </a:r>
            <a:br>
              <a:rPr lang="ja-JP" altLang="en-US" sz="2300" dirty="0"/>
            </a:br>
            <a:r>
              <a:rPr lang="ja-JP" altLang="en-US" sz="2300" dirty="0"/>
              <a:t>コンビニなどで購入できる</a:t>
            </a:r>
            <a:r>
              <a:rPr lang="ja-JP" altLang="en-US" sz="2300" b="1" dirty="0">
                <a:solidFill>
                  <a:srgbClr val="F29558"/>
                </a:solidFill>
              </a:rPr>
              <a:t>「ギフトカード」の利用</a:t>
            </a:r>
            <a:r>
              <a:rPr lang="ja-JP" altLang="en-US" sz="2300" dirty="0"/>
              <a:t>も考える</a:t>
            </a:r>
          </a:p>
        </p:txBody>
      </p:sp>
      <p:sp>
        <p:nvSpPr>
          <p:cNvPr id="14" name="Google Shape;224;p34">
            <a:extLst>
              <a:ext uri="{FF2B5EF4-FFF2-40B4-BE49-F238E27FC236}">
                <a16:creationId xmlns:a16="http://schemas.microsoft.com/office/drawing/2014/main" id="{02F422A7-383B-E650-8717-02348A7A12A0}"/>
              </a:ext>
            </a:extLst>
          </p:cNvPr>
          <p:cNvSpPr txBox="1">
            <a:spLocks/>
          </p:cNvSpPr>
          <p:nvPr/>
        </p:nvSpPr>
        <p:spPr>
          <a:xfrm>
            <a:off x="1376288" y="3205303"/>
            <a:ext cx="10002000" cy="552419"/>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30000"/>
              </a:lnSpc>
              <a:spcBef>
                <a:spcPts val="0"/>
              </a:spcBef>
            </a:pPr>
            <a:r>
              <a:rPr lang="ja-JP" altLang="en-US" sz="2300" dirty="0"/>
              <a:t>キャリア決済の利用上限額を</a:t>
            </a:r>
            <a:r>
              <a:rPr lang="ja-JP" altLang="en-US" sz="2300" b="1" dirty="0">
                <a:solidFill>
                  <a:srgbClr val="F29558"/>
                </a:solidFill>
              </a:rPr>
              <a:t>下げておく</a:t>
            </a:r>
            <a:r>
              <a:rPr lang="ja-JP" altLang="en-US" sz="2300" dirty="0"/>
              <a:t>。</a:t>
            </a:r>
          </a:p>
        </p:txBody>
      </p:sp>
      <p:sp>
        <p:nvSpPr>
          <p:cNvPr id="15" name="Google Shape;224;p34">
            <a:extLst>
              <a:ext uri="{FF2B5EF4-FFF2-40B4-BE49-F238E27FC236}">
                <a16:creationId xmlns:a16="http://schemas.microsoft.com/office/drawing/2014/main" id="{0C35A960-F76E-F860-10CC-90E264BB3751}"/>
              </a:ext>
            </a:extLst>
          </p:cNvPr>
          <p:cNvSpPr txBox="1">
            <a:spLocks/>
          </p:cNvSpPr>
          <p:nvPr/>
        </p:nvSpPr>
        <p:spPr>
          <a:xfrm>
            <a:off x="1376288" y="4122250"/>
            <a:ext cx="10002000" cy="552419"/>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30000"/>
              </a:lnSpc>
              <a:spcBef>
                <a:spcPts val="0"/>
              </a:spcBef>
            </a:pPr>
            <a:r>
              <a:rPr lang="ja-JP" altLang="en-US" sz="2300" dirty="0"/>
              <a:t>「</a:t>
            </a:r>
            <a:r>
              <a:rPr lang="ja-JP" altLang="en-US" sz="2300" b="1" dirty="0">
                <a:solidFill>
                  <a:srgbClr val="F29558"/>
                </a:solidFill>
              </a:rPr>
              <a:t>家族共用のタブレット</a:t>
            </a:r>
            <a:r>
              <a:rPr lang="ja-JP" altLang="en-US" sz="2300" dirty="0"/>
              <a:t>」と「</a:t>
            </a:r>
            <a:r>
              <a:rPr lang="ja-JP" altLang="en-US" sz="2300" b="1" dirty="0">
                <a:solidFill>
                  <a:srgbClr val="F29558"/>
                </a:solidFill>
              </a:rPr>
              <a:t>使わなくなったスマホ</a:t>
            </a:r>
            <a:r>
              <a:rPr lang="ja-JP" altLang="en-US" sz="2300" dirty="0"/>
              <a:t>」は</a:t>
            </a:r>
            <a:r>
              <a:rPr lang="ja-JP" altLang="en-US" sz="2300" dirty="0">
                <a:solidFill>
                  <a:schemeClr val="tx1"/>
                </a:solidFill>
              </a:rPr>
              <a:t>要注意</a:t>
            </a:r>
          </a:p>
        </p:txBody>
      </p:sp>
      <p:sp>
        <p:nvSpPr>
          <p:cNvPr id="20" name="Google Shape;224;p34">
            <a:extLst>
              <a:ext uri="{FF2B5EF4-FFF2-40B4-BE49-F238E27FC236}">
                <a16:creationId xmlns:a16="http://schemas.microsoft.com/office/drawing/2014/main" id="{0755546F-B482-0E2C-AA26-1597DCBCC082}"/>
              </a:ext>
            </a:extLst>
          </p:cNvPr>
          <p:cNvSpPr txBox="1">
            <a:spLocks/>
          </p:cNvSpPr>
          <p:nvPr/>
        </p:nvSpPr>
        <p:spPr>
          <a:xfrm>
            <a:off x="1376288" y="4994133"/>
            <a:ext cx="10002000" cy="552419"/>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30000"/>
              </a:lnSpc>
              <a:spcBef>
                <a:spcPts val="0"/>
              </a:spcBef>
            </a:pPr>
            <a:r>
              <a:rPr lang="ja-JP" altLang="en-US" sz="2300" dirty="0"/>
              <a:t>ゲーム課金やクレジット決済をしたときに、</a:t>
            </a:r>
            <a:r>
              <a:rPr lang="ja-JP" altLang="en-US" sz="2300" b="1" dirty="0">
                <a:solidFill>
                  <a:srgbClr val="F29558"/>
                </a:solidFill>
              </a:rPr>
              <a:t>通知が届く</a:t>
            </a:r>
            <a:r>
              <a:rPr lang="ja-JP" altLang="en-US" sz="2300" dirty="0"/>
              <a:t>ように設定。</a:t>
            </a:r>
          </a:p>
        </p:txBody>
      </p:sp>
      <p:sp>
        <p:nvSpPr>
          <p:cNvPr id="21" name="楕円 20">
            <a:extLst>
              <a:ext uri="{FF2B5EF4-FFF2-40B4-BE49-F238E27FC236}">
                <a16:creationId xmlns:a16="http://schemas.microsoft.com/office/drawing/2014/main" id="{BA42E766-8736-3D64-4108-22F2714D8AAF}"/>
              </a:ext>
            </a:extLst>
          </p:cNvPr>
          <p:cNvSpPr/>
          <p:nvPr/>
        </p:nvSpPr>
        <p:spPr>
          <a:xfrm>
            <a:off x="692906" y="4989025"/>
            <a:ext cx="575187" cy="575187"/>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63" b="1" dirty="0">
                <a:solidFill>
                  <a:schemeClr val="bg1"/>
                </a:solidFill>
              </a:rPr>
              <a:t>04</a:t>
            </a:r>
            <a:endParaRPr lang="ja-JP" altLang="en-US" sz="1463" b="1" dirty="0">
              <a:solidFill>
                <a:schemeClr val="bg1"/>
              </a:solidFill>
            </a:endParaRPr>
          </a:p>
        </p:txBody>
      </p:sp>
      <p:sp>
        <p:nvSpPr>
          <p:cNvPr id="22" name="楕円 21">
            <a:extLst>
              <a:ext uri="{FF2B5EF4-FFF2-40B4-BE49-F238E27FC236}">
                <a16:creationId xmlns:a16="http://schemas.microsoft.com/office/drawing/2014/main" id="{48BDE44E-A891-020E-5EA2-F859320AC996}"/>
              </a:ext>
            </a:extLst>
          </p:cNvPr>
          <p:cNvSpPr/>
          <p:nvPr/>
        </p:nvSpPr>
        <p:spPr>
          <a:xfrm>
            <a:off x="692906" y="5875847"/>
            <a:ext cx="575187" cy="575187"/>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63" b="1" dirty="0">
                <a:solidFill>
                  <a:schemeClr val="bg1"/>
                </a:solidFill>
              </a:rPr>
              <a:t>05</a:t>
            </a:r>
            <a:endParaRPr lang="ja-JP" altLang="en-US" sz="1463" b="1"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5"/>
          <p:cNvSpPr txBox="1">
            <a:spLocks noGrp="1"/>
          </p:cNvSpPr>
          <p:nvPr>
            <p:ph type="title"/>
          </p:nvPr>
        </p:nvSpPr>
        <p:spPr>
          <a:xfrm>
            <a:off x="304706" y="1546549"/>
            <a:ext cx="10082400" cy="4032000"/>
          </a:xfrm>
          <a:prstGeom prst="rect">
            <a:avLst/>
          </a:prstGeom>
          <a:noFill/>
          <a:ln>
            <a:noFill/>
          </a:ln>
        </p:spPr>
        <p:txBody>
          <a:bodyPr spcFirstLastPara="1" wrap="square" lIns="91425" tIns="45700" rIns="91425" bIns="45700" anchor="ctr" anchorCtr="0">
            <a:noAutofit/>
          </a:bodyPr>
          <a:lstStyle/>
          <a:p>
            <a:pPr marL="0" lvl="0" indent="0" algn="ctr" rtl="0">
              <a:lnSpc>
                <a:spcPct val="150000"/>
              </a:lnSpc>
              <a:spcBef>
                <a:spcPts val="0"/>
              </a:spcBef>
              <a:spcAft>
                <a:spcPts val="0"/>
              </a:spcAft>
              <a:buClr>
                <a:schemeClr val="dk1"/>
              </a:buClr>
              <a:buSzPts val="4400"/>
              <a:buFont typeface="Arial"/>
              <a:buNone/>
            </a:pPr>
            <a:r>
              <a:rPr lang="ja" sz="4000" b="1" dirty="0"/>
              <a:t>本当に大切なことは子どもたちが</a:t>
            </a:r>
            <a:br>
              <a:rPr lang="ja" sz="4000" b="1" dirty="0"/>
            </a:br>
            <a:r>
              <a:rPr lang="ja" b="1" dirty="0"/>
              <a:t>適切な金銭感覚</a:t>
            </a:r>
            <a:r>
              <a:rPr lang="ja" sz="4000" b="1" dirty="0"/>
              <a:t>を養い、</a:t>
            </a:r>
            <a:br>
              <a:rPr lang="ja" sz="4000" b="1" dirty="0"/>
            </a:br>
            <a:r>
              <a:rPr lang="ja" b="1" dirty="0"/>
              <a:t>お金</a:t>
            </a:r>
            <a:r>
              <a:rPr lang="ja" sz="4000" b="1" dirty="0"/>
              <a:t>の</a:t>
            </a:r>
            <a:r>
              <a:rPr lang="ja" b="1" dirty="0"/>
              <a:t>本質</a:t>
            </a:r>
            <a:r>
              <a:rPr lang="ja" sz="4000" b="1" dirty="0"/>
              <a:t>を</a:t>
            </a:r>
            <a:r>
              <a:rPr lang="ja" b="1" dirty="0"/>
              <a:t>理解</a:t>
            </a:r>
            <a:r>
              <a:rPr lang="ja" sz="4000" b="1" dirty="0"/>
              <a:t>すること</a:t>
            </a:r>
            <a:endParaRPr sz="4000" b="1" dirty="0"/>
          </a:p>
        </p:txBody>
      </p:sp>
      <p:sp>
        <p:nvSpPr>
          <p:cNvPr id="232" name="Google Shape;232;p35"/>
          <p:cNvSpPr txBox="1"/>
          <p:nvPr/>
        </p:nvSpPr>
        <p:spPr>
          <a:xfrm>
            <a:off x="752496" y="1165999"/>
            <a:ext cx="1194600" cy="456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FFFF"/>
              </a:buClr>
              <a:buSzPts val="1600"/>
              <a:buFont typeface="Arial"/>
              <a:buNone/>
            </a:pPr>
            <a:r>
              <a:rPr lang="ja"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Merit 3</a:t>
            </a:r>
            <a:endParaRPr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233" name="Google Shape;233;p35"/>
          <p:cNvSpPr txBox="1"/>
          <p:nvPr/>
        </p:nvSpPr>
        <p:spPr>
          <a:xfrm>
            <a:off x="904896" y="1318399"/>
            <a:ext cx="1194600" cy="456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FFFF"/>
              </a:buClr>
              <a:buSzPts val="1600"/>
              <a:buFont typeface="Arial"/>
              <a:buNone/>
            </a:pPr>
            <a:r>
              <a:rPr lang="ja"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Merit 3</a:t>
            </a:r>
            <a:endParaRPr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grpSp>
        <p:nvGrpSpPr>
          <p:cNvPr id="2" name="グループ化 1">
            <a:extLst>
              <a:ext uri="{FF2B5EF4-FFF2-40B4-BE49-F238E27FC236}">
                <a16:creationId xmlns:a16="http://schemas.microsoft.com/office/drawing/2014/main" id="{5284FF84-B143-632E-7F62-C5B2C6D0B74B}"/>
              </a:ext>
            </a:extLst>
          </p:cNvPr>
          <p:cNvGrpSpPr/>
          <p:nvPr/>
        </p:nvGrpSpPr>
        <p:grpSpPr>
          <a:xfrm>
            <a:off x="1640592" y="1318398"/>
            <a:ext cx="792696" cy="890453"/>
            <a:chOff x="1222608" y="941848"/>
            <a:chExt cx="1211495" cy="1360898"/>
          </a:xfrm>
        </p:grpSpPr>
        <p:pic>
          <p:nvPicPr>
            <p:cNvPr id="234" name="Google Shape;234;p35"/>
            <p:cNvPicPr preferRelativeResize="0"/>
            <p:nvPr/>
          </p:nvPicPr>
          <p:blipFill rotWithShape="1">
            <a:blip r:embed="rId3">
              <a:alphaModFix/>
            </a:blip>
            <a:srcRect/>
            <a:stretch/>
          </p:blipFill>
          <p:spPr>
            <a:xfrm>
              <a:off x="1222608" y="941848"/>
              <a:ext cx="1211495" cy="1360898"/>
            </a:xfrm>
            <a:prstGeom prst="rect">
              <a:avLst/>
            </a:prstGeom>
            <a:noFill/>
            <a:ln>
              <a:noFill/>
            </a:ln>
          </p:spPr>
        </p:pic>
        <p:sp>
          <p:nvSpPr>
            <p:cNvPr id="235" name="Google Shape;235;p35"/>
            <p:cNvSpPr txBox="1"/>
            <p:nvPr/>
          </p:nvSpPr>
          <p:spPr>
            <a:xfrm>
              <a:off x="1291125" y="1345282"/>
              <a:ext cx="1078992" cy="319200"/>
            </a:xfrm>
            <a:prstGeom prst="rect">
              <a:avLst/>
            </a:prstGeom>
            <a:no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Clr>
                  <a:srgbClr val="FFFFFF"/>
                </a:buClr>
                <a:buSzPts val="1600"/>
                <a:buFont typeface="Arial"/>
                <a:buNone/>
              </a:pPr>
              <a:r>
                <a:rPr lang="ja" sz="12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point </a:t>
              </a:r>
              <a:endParaRPr sz="1200" dirty="0">
                <a:latin typeface="BIZ UDPゴシック" panose="020B0400000000000000" pitchFamily="50" charset="-128"/>
                <a:ea typeface="BIZ UDPゴシック" panose="020B0400000000000000" pitchFamily="50" charset="-128"/>
              </a:endParaRPr>
            </a:p>
          </p:txBody>
        </p:sp>
      </p:grpSp>
      <p:cxnSp>
        <p:nvCxnSpPr>
          <p:cNvPr id="3" name="直線コネクタ 2">
            <a:extLst>
              <a:ext uri="{FF2B5EF4-FFF2-40B4-BE49-F238E27FC236}">
                <a16:creationId xmlns:a16="http://schemas.microsoft.com/office/drawing/2014/main" id="{E92D02FF-F242-9D72-FB7A-DAC7EFDD401F}"/>
              </a:ext>
            </a:extLst>
          </p:cNvPr>
          <p:cNvCxnSpPr>
            <a:cxnSpLocks/>
          </p:cNvCxnSpPr>
          <p:nvPr/>
        </p:nvCxnSpPr>
        <p:spPr>
          <a:xfrm>
            <a:off x="2405134" y="3889664"/>
            <a:ext cx="4025162"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id="{1D70627D-DC0B-AEC6-0141-74A54380ABFD}"/>
              </a:ext>
            </a:extLst>
          </p:cNvPr>
          <p:cNvCxnSpPr>
            <a:cxnSpLocks/>
          </p:cNvCxnSpPr>
          <p:nvPr/>
        </p:nvCxnSpPr>
        <p:spPr>
          <a:xfrm>
            <a:off x="2099496" y="4926967"/>
            <a:ext cx="4556943"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3EE0D321-22CB-3C1F-0AF5-507C82FF9784}"/>
              </a:ext>
            </a:extLst>
          </p:cNvPr>
          <p:cNvGrpSpPr/>
          <p:nvPr/>
        </p:nvGrpSpPr>
        <p:grpSpPr>
          <a:xfrm>
            <a:off x="0" y="490927"/>
            <a:ext cx="5008626" cy="1258487"/>
            <a:chOff x="-12594" y="1315008"/>
            <a:chExt cx="5008626" cy="1258487"/>
          </a:xfrm>
        </p:grpSpPr>
        <p:pic>
          <p:nvPicPr>
            <p:cNvPr id="3" name="図 2">
              <a:extLst>
                <a:ext uri="{FF2B5EF4-FFF2-40B4-BE49-F238E27FC236}">
                  <a16:creationId xmlns:a16="http://schemas.microsoft.com/office/drawing/2014/main" id="{1EA8A8A3-5324-586C-849F-954D1555DAD3}"/>
                </a:ext>
              </a:extLst>
            </p:cNvPr>
            <p:cNvPicPr>
              <a:picLocks noChangeAspect="1"/>
            </p:cNvPicPr>
            <p:nvPr/>
          </p:nvPicPr>
          <p:blipFill>
            <a:blip r:embed="rId3"/>
            <a:stretch>
              <a:fillRect/>
            </a:stretch>
          </p:blipFill>
          <p:spPr>
            <a:xfrm>
              <a:off x="-12594" y="1315008"/>
              <a:ext cx="3088557" cy="1258487"/>
            </a:xfrm>
            <a:prstGeom prst="rect">
              <a:avLst/>
            </a:prstGeom>
          </p:spPr>
        </p:pic>
        <p:pic>
          <p:nvPicPr>
            <p:cNvPr id="4" name="図 3">
              <a:extLst>
                <a:ext uri="{FF2B5EF4-FFF2-40B4-BE49-F238E27FC236}">
                  <a16:creationId xmlns:a16="http://schemas.microsoft.com/office/drawing/2014/main" id="{45DEF20F-1E7E-6700-E920-4094BB7E398F}"/>
                </a:ext>
              </a:extLst>
            </p:cNvPr>
            <p:cNvPicPr>
              <a:picLocks noChangeAspect="1"/>
            </p:cNvPicPr>
            <p:nvPr/>
          </p:nvPicPr>
          <p:blipFill>
            <a:blip r:embed="rId3"/>
            <a:stretch>
              <a:fillRect/>
            </a:stretch>
          </p:blipFill>
          <p:spPr>
            <a:xfrm>
              <a:off x="1907475" y="1315008"/>
              <a:ext cx="3088557" cy="1258487"/>
            </a:xfrm>
            <a:prstGeom prst="rect">
              <a:avLst/>
            </a:prstGeom>
          </p:spPr>
        </p:pic>
      </p:grpSp>
      <p:sp>
        <p:nvSpPr>
          <p:cNvPr id="5" name="Google Shape;142;p27">
            <a:extLst>
              <a:ext uri="{FF2B5EF4-FFF2-40B4-BE49-F238E27FC236}">
                <a16:creationId xmlns:a16="http://schemas.microsoft.com/office/drawing/2014/main" id="{F0891AFA-6E40-AF2E-81F9-E8DA52BD2D60}"/>
              </a:ext>
            </a:extLst>
          </p:cNvPr>
          <p:cNvSpPr txBox="1"/>
          <p:nvPr/>
        </p:nvSpPr>
        <p:spPr>
          <a:xfrm>
            <a:off x="524315" y="758219"/>
            <a:ext cx="3674059"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JP" altLang="en-US" sz="3000" b="1" spc="600" dirty="0">
                <a:latin typeface="BIZ UDPゴシック" panose="020B0400000000000000" pitchFamily="50" charset="-128"/>
                <a:ea typeface="BIZ UDPゴシック" panose="020B0400000000000000" pitchFamily="50" charset="-128"/>
              </a:rPr>
              <a:t>方法例</a:t>
            </a:r>
            <a:endParaRPr sz="3000" b="1" spc="600" dirty="0">
              <a:latin typeface="BIZ UDPゴシック" panose="020B0400000000000000" pitchFamily="50" charset="-128"/>
              <a:ea typeface="BIZ UDPゴシック" panose="020B0400000000000000" pitchFamily="50" charset="-128"/>
            </a:endParaRPr>
          </a:p>
        </p:txBody>
      </p:sp>
      <p:grpSp>
        <p:nvGrpSpPr>
          <p:cNvPr id="11" name="グループ化 10">
            <a:extLst>
              <a:ext uri="{FF2B5EF4-FFF2-40B4-BE49-F238E27FC236}">
                <a16:creationId xmlns:a16="http://schemas.microsoft.com/office/drawing/2014/main" id="{13C0F676-ECD0-3535-88C1-2DA87109EA2F}"/>
              </a:ext>
            </a:extLst>
          </p:cNvPr>
          <p:cNvGrpSpPr/>
          <p:nvPr/>
        </p:nvGrpSpPr>
        <p:grpSpPr>
          <a:xfrm>
            <a:off x="396497" y="2319688"/>
            <a:ext cx="3188999" cy="4026529"/>
            <a:chOff x="524315" y="2319688"/>
            <a:chExt cx="3316230" cy="4026529"/>
          </a:xfrm>
        </p:grpSpPr>
        <p:sp>
          <p:nvSpPr>
            <p:cNvPr id="8" name="正方形/長方形 7">
              <a:extLst>
                <a:ext uri="{FF2B5EF4-FFF2-40B4-BE49-F238E27FC236}">
                  <a16:creationId xmlns:a16="http://schemas.microsoft.com/office/drawing/2014/main" id="{67AAEF47-5394-1CDD-4CFE-D5959453D0A8}"/>
                </a:ext>
              </a:extLst>
            </p:cNvPr>
            <p:cNvSpPr/>
            <p:nvPr/>
          </p:nvSpPr>
          <p:spPr>
            <a:xfrm>
              <a:off x="524315" y="2319688"/>
              <a:ext cx="3316230" cy="518160"/>
            </a:xfrm>
            <a:prstGeom prst="rect">
              <a:avLst/>
            </a:prstGeom>
            <a:solidFill>
              <a:srgbClr val="F4A169"/>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spc="300" dirty="0">
                  <a:latin typeface="BIZ UDPゴシック" panose="020B0400000000000000" pitchFamily="50" charset="-128"/>
                  <a:ea typeface="BIZ UDPゴシック" panose="020B0400000000000000" pitchFamily="50" charset="-128"/>
                </a:rPr>
                <a:t>① 話し合い</a:t>
              </a:r>
            </a:p>
          </p:txBody>
        </p:sp>
        <p:sp>
          <p:nvSpPr>
            <p:cNvPr id="9" name="正方形/長方形 8">
              <a:extLst>
                <a:ext uri="{FF2B5EF4-FFF2-40B4-BE49-F238E27FC236}">
                  <a16:creationId xmlns:a16="http://schemas.microsoft.com/office/drawing/2014/main" id="{96A9F0DE-FA02-A9D7-2344-452B919F640E}"/>
                </a:ext>
              </a:extLst>
            </p:cNvPr>
            <p:cNvSpPr/>
            <p:nvPr/>
          </p:nvSpPr>
          <p:spPr>
            <a:xfrm>
              <a:off x="524315" y="2809770"/>
              <a:ext cx="3316230" cy="3536447"/>
            </a:xfrm>
            <a:prstGeom prst="rect">
              <a:avLst/>
            </a:prstGeom>
            <a:solidFill>
              <a:schemeClr val="bg1"/>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grpSp>
        <p:nvGrpSpPr>
          <p:cNvPr id="12" name="グループ化 11">
            <a:extLst>
              <a:ext uri="{FF2B5EF4-FFF2-40B4-BE49-F238E27FC236}">
                <a16:creationId xmlns:a16="http://schemas.microsoft.com/office/drawing/2014/main" id="{9972E3FC-5FD0-8181-AA09-82B630778227}"/>
              </a:ext>
            </a:extLst>
          </p:cNvPr>
          <p:cNvGrpSpPr/>
          <p:nvPr/>
        </p:nvGrpSpPr>
        <p:grpSpPr>
          <a:xfrm>
            <a:off x="3751407" y="2319688"/>
            <a:ext cx="3188999" cy="4026529"/>
            <a:chOff x="524315" y="2319688"/>
            <a:chExt cx="3316230" cy="4026529"/>
          </a:xfrm>
        </p:grpSpPr>
        <p:sp>
          <p:nvSpPr>
            <p:cNvPr id="13" name="正方形/長方形 12">
              <a:extLst>
                <a:ext uri="{FF2B5EF4-FFF2-40B4-BE49-F238E27FC236}">
                  <a16:creationId xmlns:a16="http://schemas.microsoft.com/office/drawing/2014/main" id="{290249DC-1858-A9B2-9A4E-041A985AF86A}"/>
                </a:ext>
              </a:extLst>
            </p:cNvPr>
            <p:cNvSpPr/>
            <p:nvPr/>
          </p:nvSpPr>
          <p:spPr>
            <a:xfrm>
              <a:off x="524315" y="2319688"/>
              <a:ext cx="3316230" cy="518160"/>
            </a:xfrm>
            <a:prstGeom prst="rect">
              <a:avLst/>
            </a:prstGeom>
            <a:solidFill>
              <a:srgbClr val="F4A169"/>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spc="300" dirty="0">
                  <a:latin typeface="BIZ UDPゴシック" panose="020B0400000000000000" pitchFamily="50" charset="-128"/>
                  <a:ea typeface="BIZ UDPゴシック" panose="020B0400000000000000" pitchFamily="50" charset="-128"/>
                </a:rPr>
                <a:t>② ルール作り</a:t>
              </a:r>
            </a:p>
          </p:txBody>
        </p:sp>
        <p:sp>
          <p:nvSpPr>
            <p:cNvPr id="14" name="正方形/長方形 13">
              <a:extLst>
                <a:ext uri="{FF2B5EF4-FFF2-40B4-BE49-F238E27FC236}">
                  <a16:creationId xmlns:a16="http://schemas.microsoft.com/office/drawing/2014/main" id="{4A750F85-5A32-2F1D-2B3E-08F2094C5C61}"/>
                </a:ext>
              </a:extLst>
            </p:cNvPr>
            <p:cNvSpPr/>
            <p:nvPr/>
          </p:nvSpPr>
          <p:spPr>
            <a:xfrm>
              <a:off x="524315" y="2809770"/>
              <a:ext cx="3316230" cy="3536447"/>
            </a:xfrm>
            <a:prstGeom prst="rect">
              <a:avLst/>
            </a:prstGeom>
            <a:solidFill>
              <a:schemeClr val="bg1"/>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grpSp>
        <p:nvGrpSpPr>
          <p:cNvPr id="15" name="グループ化 14">
            <a:extLst>
              <a:ext uri="{FF2B5EF4-FFF2-40B4-BE49-F238E27FC236}">
                <a16:creationId xmlns:a16="http://schemas.microsoft.com/office/drawing/2014/main" id="{479AB38A-8007-2517-EED6-DC937559E252}"/>
              </a:ext>
            </a:extLst>
          </p:cNvPr>
          <p:cNvGrpSpPr/>
          <p:nvPr/>
        </p:nvGrpSpPr>
        <p:grpSpPr>
          <a:xfrm>
            <a:off x="7106317" y="2306988"/>
            <a:ext cx="3188999" cy="4026529"/>
            <a:chOff x="524315" y="2319688"/>
            <a:chExt cx="3316230" cy="4026529"/>
          </a:xfrm>
        </p:grpSpPr>
        <p:sp>
          <p:nvSpPr>
            <p:cNvPr id="16" name="正方形/長方形 15">
              <a:extLst>
                <a:ext uri="{FF2B5EF4-FFF2-40B4-BE49-F238E27FC236}">
                  <a16:creationId xmlns:a16="http://schemas.microsoft.com/office/drawing/2014/main" id="{A20317A4-18AA-8689-128F-7056344EB67E}"/>
                </a:ext>
              </a:extLst>
            </p:cNvPr>
            <p:cNvSpPr/>
            <p:nvPr/>
          </p:nvSpPr>
          <p:spPr>
            <a:xfrm>
              <a:off x="524315" y="2319688"/>
              <a:ext cx="3316230" cy="518160"/>
            </a:xfrm>
            <a:prstGeom prst="rect">
              <a:avLst/>
            </a:prstGeom>
            <a:solidFill>
              <a:srgbClr val="F4A169"/>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spc="300" dirty="0">
                  <a:latin typeface="BIZ UDPゴシック" panose="020B0400000000000000" pitchFamily="50" charset="-128"/>
                  <a:ea typeface="BIZ UDPゴシック" panose="020B0400000000000000" pitchFamily="50" charset="-128"/>
                </a:rPr>
                <a:t>③ 体 験</a:t>
              </a:r>
            </a:p>
          </p:txBody>
        </p:sp>
        <p:sp>
          <p:nvSpPr>
            <p:cNvPr id="17" name="正方形/長方形 16">
              <a:extLst>
                <a:ext uri="{FF2B5EF4-FFF2-40B4-BE49-F238E27FC236}">
                  <a16:creationId xmlns:a16="http://schemas.microsoft.com/office/drawing/2014/main" id="{0A82F870-33DA-9E72-708B-1C130391B808}"/>
                </a:ext>
              </a:extLst>
            </p:cNvPr>
            <p:cNvSpPr/>
            <p:nvPr/>
          </p:nvSpPr>
          <p:spPr>
            <a:xfrm>
              <a:off x="524315" y="2809770"/>
              <a:ext cx="3316230" cy="3536447"/>
            </a:xfrm>
            <a:prstGeom prst="rect">
              <a:avLst/>
            </a:prstGeom>
            <a:solidFill>
              <a:schemeClr val="bg1"/>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sp>
        <p:nvSpPr>
          <p:cNvPr id="10" name="Google Shape;242;p36">
            <a:extLst>
              <a:ext uri="{FF2B5EF4-FFF2-40B4-BE49-F238E27FC236}">
                <a16:creationId xmlns:a16="http://schemas.microsoft.com/office/drawing/2014/main" id="{8DE8147C-7FD3-009F-2AB7-FF95E0297213}"/>
              </a:ext>
            </a:extLst>
          </p:cNvPr>
          <p:cNvSpPr txBox="1">
            <a:spLocks/>
          </p:cNvSpPr>
          <p:nvPr/>
        </p:nvSpPr>
        <p:spPr>
          <a:xfrm>
            <a:off x="696408" y="3050229"/>
            <a:ext cx="2818653" cy="1200288"/>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50000"/>
              </a:lnSpc>
              <a:spcBef>
                <a:spcPts val="0"/>
              </a:spcBef>
            </a:pPr>
            <a:r>
              <a:rPr lang="ja-JP" altLang="en-US" sz="1600" dirty="0"/>
              <a:t>お互いの意見を聴きながら、</a:t>
            </a:r>
            <a:endParaRPr lang="en-US" altLang="ja-JP" sz="1600" dirty="0"/>
          </a:p>
          <a:p>
            <a:pPr marL="0" indent="0" algn="l">
              <a:lnSpc>
                <a:spcPct val="150000"/>
              </a:lnSpc>
              <a:spcBef>
                <a:spcPts val="0"/>
              </a:spcBef>
            </a:pPr>
            <a:r>
              <a:rPr lang="ja-JP" altLang="en-US" sz="1600" dirty="0"/>
              <a:t>定期的に話し合いの機会を</a:t>
            </a:r>
            <a:endParaRPr lang="en-US" altLang="ja-JP" sz="1600" dirty="0"/>
          </a:p>
          <a:p>
            <a:pPr marL="0" indent="0" algn="l">
              <a:lnSpc>
                <a:spcPct val="150000"/>
              </a:lnSpc>
              <a:spcBef>
                <a:spcPts val="0"/>
              </a:spcBef>
            </a:pPr>
            <a:r>
              <a:rPr lang="ja-JP" altLang="en-US" sz="1600" dirty="0"/>
              <a:t>設ける</a:t>
            </a:r>
          </a:p>
        </p:txBody>
      </p:sp>
      <p:pic>
        <p:nvPicPr>
          <p:cNvPr id="19" name="図 18">
            <a:extLst>
              <a:ext uri="{FF2B5EF4-FFF2-40B4-BE49-F238E27FC236}">
                <a16:creationId xmlns:a16="http://schemas.microsoft.com/office/drawing/2014/main" id="{F423D6BB-B51D-9BD2-8A79-DBB05FAD91D1}"/>
              </a:ext>
            </a:extLst>
          </p:cNvPr>
          <p:cNvPicPr>
            <a:picLocks noChangeAspect="1"/>
          </p:cNvPicPr>
          <p:nvPr/>
        </p:nvPicPr>
        <p:blipFill>
          <a:blip r:embed="rId4"/>
          <a:stretch>
            <a:fillRect/>
          </a:stretch>
        </p:blipFill>
        <p:spPr>
          <a:xfrm flipH="1">
            <a:off x="748082" y="5016734"/>
            <a:ext cx="606255" cy="966012"/>
          </a:xfrm>
          <a:prstGeom prst="rect">
            <a:avLst/>
          </a:prstGeom>
        </p:spPr>
      </p:pic>
      <p:pic>
        <p:nvPicPr>
          <p:cNvPr id="20" name="図 19">
            <a:extLst>
              <a:ext uri="{FF2B5EF4-FFF2-40B4-BE49-F238E27FC236}">
                <a16:creationId xmlns:a16="http://schemas.microsoft.com/office/drawing/2014/main" id="{6B121925-F755-622E-649E-896A8435B93E}"/>
              </a:ext>
            </a:extLst>
          </p:cNvPr>
          <p:cNvPicPr>
            <a:picLocks noChangeAspect="1"/>
          </p:cNvPicPr>
          <p:nvPr/>
        </p:nvPicPr>
        <p:blipFill>
          <a:blip r:embed="rId5"/>
          <a:stretch>
            <a:fillRect/>
          </a:stretch>
        </p:blipFill>
        <p:spPr>
          <a:xfrm flipH="1">
            <a:off x="2604121" y="5021677"/>
            <a:ext cx="606255" cy="966012"/>
          </a:xfrm>
          <a:prstGeom prst="rect">
            <a:avLst/>
          </a:prstGeom>
        </p:spPr>
      </p:pic>
      <p:sp>
        <p:nvSpPr>
          <p:cNvPr id="27" name="吹き出し: 角を丸めた四角形 26">
            <a:extLst>
              <a:ext uri="{FF2B5EF4-FFF2-40B4-BE49-F238E27FC236}">
                <a16:creationId xmlns:a16="http://schemas.microsoft.com/office/drawing/2014/main" id="{5359CB26-6429-3FB3-C464-A7D9A1DFEE5C}"/>
              </a:ext>
            </a:extLst>
          </p:cNvPr>
          <p:cNvSpPr/>
          <p:nvPr/>
        </p:nvSpPr>
        <p:spPr>
          <a:xfrm>
            <a:off x="1234168" y="4602316"/>
            <a:ext cx="888468" cy="277701"/>
          </a:xfrm>
          <a:prstGeom prst="wedgeRoundRectCallout">
            <a:avLst>
              <a:gd name="adj1" fmla="val -38539"/>
              <a:gd name="adj2" fmla="val 109242"/>
              <a:gd name="adj3" fmla="val 16667"/>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吹き出し: 角を丸めた四角形 27">
            <a:extLst>
              <a:ext uri="{FF2B5EF4-FFF2-40B4-BE49-F238E27FC236}">
                <a16:creationId xmlns:a16="http://schemas.microsoft.com/office/drawing/2014/main" id="{5FC31D3B-01C3-4967-2D21-C89736BA979F}"/>
              </a:ext>
            </a:extLst>
          </p:cNvPr>
          <p:cNvSpPr/>
          <p:nvPr/>
        </p:nvSpPr>
        <p:spPr>
          <a:xfrm>
            <a:off x="1632698" y="5040076"/>
            <a:ext cx="888468" cy="277701"/>
          </a:xfrm>
          <a:prstGeom prst="wedgeRoundRectCallout">
            <a:avLst>
              <a:gd name="adj1" fmla="val 40034"/>
              <a:gd name="adj2" fmla="val 102160"/>
              <a:gd name="adj3" fmla="val 16667"/>
            </a:avLst>
          </a:prstGeom>
          <a:solidFill>
            <a:srgbClr val="C9CA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Google Shape;242;p36">
            <a:extLst>
              <a:ext uri="{FF2B5EF4-FFF2-40B4-BE49-F238E27FC236}">
                <a16:creationId xmlns:a16="http://schemas.microsoft.com/office/drawing/2014/main" id="{1886198F-850C-4E90-1D0D-ADEFF15FEF1D}"/>
              </a:ext>
            </a:extLst>
          </p:cNvPr>
          <p:cNvSpPr txBox="1">
            <a:spLocks/>
          </p:cNvSpPr>
          <p:nvPr/>
        </p:nvSpPr>
        <p:spPr>
          <a:xfrm>
            <a:off x="4064746" y="3272786"/>
            <a:ext cx="2818653" cy="461624"/>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50000"/>
              </a:lnSpc>
              <a:spcBef>
                <a:spcPts val="0"/>
              </a:spcBef>
            </a:pPr>
            <a:r>
              <a:rPr lang="ja-JP" altLang="en-US" sz="1600" dirty="0"/>
              <a:t>新たなルールを一緒に作る</a:t>
            </a:r>
          </a:p>
        </p:txBody>
      </p:sp>
      <p:sp>
        <p:nvSpPr>
          <p:cNvPr id="7" name="Google Shape;242;p36">
            <a:extLst>
              <a:ext uri="{FF2B5EF4-FFF2-40B4-BE49-F238E27FC236}">
                <a16:creationId xmlns:a16="http://schemas.microsoft.com/office/drawing/2014/main" id="{F5C5586A-C283-D19A-DBB4-7A6AA963B845}"/>
              </a:ext>
            </a:extLst>
          </p:cNvPr>
          <p:cNvSpPr txBox="1">
            <a:spLocks/>
          </p:cNvSpPr>
          <p:nvPr/>
        </p:nvSpPr>
        <p:spPr>
          <a:xfrm>
            <a:off x="7540163" y="3111019"/>
            <a:ext cx="2818653" cy="830956"/>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lgn="l">
              <a:lnSpc>
                <a:spcPct val="150000"/>
              </a:lnSpc>
              <a:spcBef>
                <a:spcPts val="0"/>
              </a:spcBef>
            </a:pPr>
            <a:r>
              <a:rPr lang="ja-JP" altLang="en-US" sz="1600" dirty="0"/>
              <a:t>お金の管理を体験させる</a:t>
            </a:r>
            <a:endParaRPr lang="en-US" altLang="ja-JP" sz="1600" dirty="0"/>
          </a:p>
          <a:p>
            <a:pPr marL="0" indent="0" algn="l">
              <a:lnSpc>
                <a:spcPct val="150000"/>
              </a:lnSpc>
              <a:spcBef>
                <a:spcPts val="0"/>
              </a:spcBef>
            </a:pPr>
            <a:r>
              <a:rPr lang="ja-JP" altLang="en-US" sz="1600" dirty="0"/>
              <a:t>（おこづかい）</a:t>
            </a:r>
          </a:p>
        </p:txBody>
      </p:sp>
      <p:grpSp>
        <p:nvGrpSpPr>
          <p:cNvPr id="26" name="グループ化 25">
            <a:extLst>
              <a:ext uri="{FF2B5EF4-FFF2-40B4-BE49-F238E27FC236}">
                <a16:creationId xmlns:a16="http://schemas.microsoft.com/office/drawing/2014/main" id="{EE6EA9D1-FF01-ABFA-B069-756A5D8E0B39}"/>
              </a:ext>
            </a:extLst>
          </p:cNvPr>
          <p:cNvGrpSpPr/>
          <p:nvPr/>
        </p:nvGrpSpPr>
        <p:grpSpPr>
          <a:xfrm>
            <a:off x="4144281" y="4500854"/>
            <a:ext cx="2403250" cy="400045"/>
            <a:chOff x="4210858" y="4031440"/>
            <a:chExt cx="2403250" cy="400045"/>
          </a:xfrm>
          <a:solidFill>
            <a:srgbClr val="FCDFBE"/>
          </a:solidFill>
        </p:grpSpPr>
        <p:sp>
          <p:nvSpPr>
            <p:cNvPr id="24" name="フローチャート: 端子 23">
              <a:extLst>
                <a:ext uri="{FF2B5EF4-FFF2-40B4-BE49-F238E27FC236}">
                  <a16:creationId xmlns:a16="http://schemas.microsoft.com/office/drawing/2014/main" id="{D5386624-5635-F0C7-79BA-7E28D5535FB3}"/>
                </a:ext>
              </a:extLst>
            </p:cNvPr>
            <p:cNvSpPr/>
            <p:nvPr/>
          </p:nvSpPr>
          <p:spPr>
            <a:xfrm>
              <a:off x="4210858"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sp>
          <p:nvSpPr>
            <p:cNvPr id="25" name="フローチャート: 端子 24">
              <a:extLst>
                <a:ext uri="{FF2B5EF4-FFF2-40B4-BE49-F238E27FC236}">
                  <a16:creationId xmlns:a16="http://schemas.microsoft.com/office/drawing/2014/main" id="{81310E0B-15EA-A4A2-871A-43A85AFD0147}"/>
                </a:ext>
              </a:extLst>
            </p:cNvPr>
            <p:cNvSpPr/>
            <p:nvPr/>
          </p:nvSpPr>
          <p:spPr>
            <a:xfrm>
              <a:off x="5277974"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sp>
          <p:nvSpPr>
            <p:cNvPr id="21" name="フローチャート: 端子 20">
              <a:extLst>
                <a:ext uri="{FF2B5EF4-FFF2-40B4-BE49-F238E27FC236}">
                  <a16:creationId xmlns:a16="http://schemas.microsoft.com/office/drawing/2014/main" id="{A2B55D88-7130-4F91-ABDC-28A3C3B0FFC6}"/>
                </a:ext>
              </a:extLst>
            </p:cNvPr>
            <p:cNvSpPr/>
            <p:nvPr/>
          </p:nvSpPr>
          <p:spPr>
            <a:xfrm>
              <a:off x="4744416"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lumMod val="75000"/>
                      <a:lumOff val="25000"/>
                    </a:schemeClr>
                  </a:solidFill>
                  <a:latin typeface="BIZ UDPゴシック" panose="020B0400000000000000" pitchFamily="50" charset="-128"/>
                  <a:ea typeface="BIZ UDPゴシック" panose="020B0400000000000000" pitchFamily="50" charset="-128"/>
                </a:rPr>
                <a:t>ルール</a:t>
              </a:r>
              <a:r>
                <a:rPr kumimoji="1" lang="en-US" altLang="ja-JP" b="1" dirty="0">
                  <a:solidFill>
                    <a:schemeClr val="tx1">
                      <a:lumMod val="75000"/>
                      <a:lumOff val="25000"/>
                    </a:schemeClr>
                  </a:solidFill>
                  <a:latin typeface="BIZ UDPゴシック" panose="020B0400000000000000" pitchFamily="50" charset="-128"/>
                  <a:ea typeface="BIZ UDPゴシック" panose="020B0400000000000000" pitchFamily="50" charset="-128"/>
                </a:rPr>
                <a:t>1</a:t>
              </a:r>
              <a:endParaRPr kumimoji="1" lang="ja-JP" altLang="en-US" b="1" dirty="0">
                <a:solidFill>
                  <a:schemeClr val="tx1">
                    <a:lumMod val="75000"/>
                    <a:lumOff val="25000"/>
                  </a:schemeClr>
                </a:solidFill>
                <a:latin typeface="BIZ UDPゴシック" panose="020B0400000000000000" pitchFamily="50" charset="-128"/>
                <a:ea typeface="BIZ UDPゴシック" panose="020B0400000000000000" pitchFamily="50" charset="-128"/>
              </a:endParaRPr>
            </a:p>
          </p:txBody>
        </p:sp>
      </p:grpSp>
      <p:grpSp>
        <p:nvGrpSpPr>
          <p:cNvPr id="29" name="グループ化 28">
            <a:extLst>
              <a:ext uri="{FF2B5EF4-FFF2-40B4-BE49-F238E27FC236}">
                <a16:creationId xmlns:a16="http://schemas.microsoft.com/office/drawing/2014/main" id="{F67D7345-4ABD-5FF2-28AE-92E778D8921C}"/>
              </a:ext>
            </a:extLst>
          </p:cNvPr>
          <p:cNvGrpSpPr/>
          <p:nvPr/>
        </p:nvGrpSpPr>
        <p:grpSpPr>
          <a:xfrm>
            <a:off x="4144281" y="5044249"/>
            <a:ext cx="2403250" cy="400045"/>
            <a:chOff x="4210858" y="4031440"/>
            <a:chExt cx="2403250" cy="400045"/>
          </a:xfrm>
          <a:solidFill>
            <a:srgbClr val="FCDFBE"/>
          </a:solidFill>
        </p:grpSpPr>
        <p:sp>
          <p:nvSpPr>
            <p:cNvPr id="30" name="フローチャート: 端子 29">
              <a:extLst>
                <a:ext uri="{FF2B5EF4-FFF2-40B4-BE49-F238E27FC236}">
                  <a16:creationId xmlns:a16="http://schemas.microsoft.com/office/drawing/2014/main" id="{CEDC0319-16B6-5EF1-7177-BC7B154DA528}"/>
                </a:ext>
              </a:extLst>
            </p:cNvPr>
            <p:cNvSpPr/>
            <p:nvPr/>
          </p:nvSpPr>
          <p:spPr>
            <a:xfrm>
              <a:off x="4210858"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sp>
          <p:nvSpPr>
            <p:cNvPr id="31" name="フローチャート: 端子 30">
              <a:extLst>
                <a:ext uri="{FF2B5EF4-FFF2-40B4-BE49-F238E27FC236}">
                  <a16:creationId xmlns:a16="http://schemas.microsoft.com/office/drawing/2014/main" id="{D459355E-01D4-0810-8AF7-42949A70F163}"/>
                </a:ext>
              </a:extLst>
            </p:cNvPr>
            <p:cNvSpPr/>
            <p:nvPr/>
          </p:nvSpPr>
          <p:spPr>
            <a:xfrm>
              <a:off x="5277974"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sp>
          <p:nvSpPr>
            <p:cNvPr id="224" name="フローチャート: 端子 223">
              <a:extLst>
                <a:ext uri="{FF2B5EF4-FFF2-40B4-BE49-F238E27FC236}">
                  <a16:creationId xmlns:a16="http://schemas.microsoft.com/office/drawing/2014/main" id="{F8C74A8E-4CCE-D640-BC93-78ECE3EBEF41}"/>
                </a:ext>
              </a:extLst>
            </p:cNvPr>
            <p:cNvSpPr/>
            <p:nvPr/>
          </p:nvSpPr>
          <p:spPr>
            <a:xfrm>
              <a:off x="4744416"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lumMod val="75000"/>
                      <a:lumOff val="25000"/>
                    </a:schemeClr>
                  </a:solidFill>
                  <a:latin typeface="BIZ UDPゴシック" panose="020B0400000000000000" pitchFamily="50" charset="-128"/>
                  <a:ea typeface="BIZ UDPゴシック" panose="020B0400000000000000" pitchFamily="50" charset="-128"/>
                </a:rPr>
                <a:t>ルール</a:t>
              </a:r>
              <a:r>
                <a:rPr kumimoji="1" lang="en-US" altLang="ja-JP" b="1" dirty="0">
                  <a:solidFill>
                    <a:schemeClr val="tx1">
                      <a:lumMod val="75000"/>
                      <a:lumOff val="25000"/>
                    </a:schemeClr>
                  </a:solidFill>
                  <a:latin typeface="BIZ UDPゴシック" panose="020B0400000000000000" pitchFamily="50" charset="-128"/>
                  <a:ea typeface="BIZ UDPゴシック" panose="020B0400000000000000" pitchFamily="50" charset="-128"/>
                </a:rPr>
                <a:t>2</a:t>
              </a:r>
              <a:endParaRPr kumimoji="1" lang="ja-JP" altLang="en-US" b="1" dirty="0">
                <a:solidFill>
                  <a:schemeClr val="tx1">
                    <a:lumMod val="75000"/>
                    <a:lumOff val="25000"/>
                  </a:schemeClr>
                </a:solidFill>
                <a:latin typeface="BIZ UDPゴシック" panose="020B0400000000000000" pitchFamily="50" charset="-128"/>
                <a:ea typeface="BIZ UDPゴシック" panose="020B0400000000000000" pitchFamily="50" charset="-128"/>
              </a:endParaRPr>
            </a:p>
          </p:txBody>
        </p:sp>
      </p:grpSp>
      <p:grpSp>
        <p:nvGrpSpPr>
          <p:cNvPr id="225" name="グループ化 224">
            <a:extLst>
              <a:ext uri="{FF2B5EF4-FFF2-40B4-BE49-F238E27FC236}">
                <a16:creationId xmlns:a16="http://schemas.microsoft.com/office/drawing/2014/main" id="{6C313834-96C7-4104-61FD-C670874F7DA3}"/>
              </a:ext>
            </a:extLst>
          </p:cNvPr>
          <p:cNvGrpSpPr/>
          <p:nvPr/>
        </p:nvGrpSpPr>
        <p:grpSpPr>
          <a:xfrm>
            <a:off x="4144281" y="5587644"/>
            <a:ext cx="2403250" cy="400045"/>
            <a:chOff x="4210858" y="4031440"/>
            <a:chExt cx="2403250" cy="400045"/>
          </a:xfrm>
          <a:solidFill>
            <a:srgbClr val="FCDFBE"/>
          </a:solidFill>
        </p:grpSpPr>
        <p:sp>
          <p:nvSpPr>
            <p:cNvPr id="226" name="フローチャート: 端子 225">
              <a:extLst>
                <a:ext uri="{FF2B5EF4-FFF2-40B4-BE49-F238E27FC236}">
                  <a16:creationId xmlns:a16="http://schemas.microsoft.com/office/drawing/2014/main" id="{C6F724BD-D251-3E71-B1A6-81E0EC827E9B}"/>
                </a:ext>
              </a:extLst>
            </p:cNvPr>
            <p:cNvSpPr/>
            <p:nvPr/>
          </p:nvSpPr>
          <p:spPr>
            <a:xfrm>
              <a:off x="4210858"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sp>
          <p:nvSpPr>
            <p:cNvPr id="227" name="フローチャート: 端子 226">
              <a:extLst>
                <a:ext uri="{FF2B5EF4-FFF2-40B4-BE49-F238E27FC236}">
                  <a16:creationId xmlns:a16="http://schemas.microsoft.com/office/drawing/2014/main" id="{29A2069E-DE02-ED76-4351-1B8E63F0A5D2}"/>
                </a:ext>
              </a:extLst>
            </p:cNvPr>
            <p:cNvSpPr/>
            <p:nvPr/>
          </p:nvSpPr>
          <p:spPr>
            <a:xfrm>
              <a:off x="5277974"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sp>
          <p:nvSpPr>
            <p:cNvPr id="228" name="フローチャート: 端子 227">
              <a:extLst>
                <a:ext uri="{FF2B5EF4-FFF2-40B4-BE49-F238E27FC236}">
                  <a16:creationId xmlns:a16="http://schemas.microsoft.com/office/drawing/2014/main" id="{E7DFF478-3478-14AA-EC2C-545859400B49}"/>
                </a:ext>
              </a:extLst>
            </p:cNvPr>
            <p:cNvSpPr/>
            <p:nvPr/>
          </p:nvSpPr>
          <p:spPr>
            <a:xfrm>
              <a:off x="4744416" y="4031440"/>
              <a:ext cx="1336134" cy="400045"/>
            </a:xfrm>
            <a:prstGeom prst="flowChartTerminator">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lumMod val="75000"/>
                      <a:lumOff val="25000"/>
                    </a:schemeClr>
                  </a:solidFill>
                  <a:latin typeface="BIZ UDPゴシック" panose="020B0400000000000000" pitchFamily="50" charset="-128"/>
                  <a:ea typeface="BIZ UDPゴシック" panose="020B0400000000000000" pitchFamily="50" charset="-128"/>
                </a:rPr>
                <a:t>ルール</a:t>
              </a:r>
              <a:r>
                <a:rPr kumimoji="1" lang="en-US" altLang="ja-JP" b="1" dirty="0">
                  <a:solidFill>
                    <a:schemeClr val="tx1">
                      <a:lumMod val="75000"/>
                      <a:lumOff val="25000"/>
                    </a:schemeClr>
                  </a:solidFill>
                  <a:latin typeface="BIZ UDPゴシック" panose="020B0400000000000000" pitchFamily="50" charset="-128"/>
                  <a:ea typeface="BIZ UDPゴシック" panose="020B0400000000000000" pitchFamily="50" charset="-128"/>
                </a:rPr>
                <a:t>3</a:t>
              </a:r>
              <a:endParaRPr kumimoji="1" lang="ja-JP" altLang="en-US" b="1" dirty="0">
                <a:solidFill>
                  <a:schemeClr val="tx1">
                    <a:lumMod val="75000"/>
                    <a:lumOff val="25000"/>
                  </a:schemeClr>
                </a:solidFill>
                <a:latin typeface="BIZ UDPゴシック" panose="020B0400000000000000" pitchFamily="50" charset="-128"/>
                <a:ea typeface="BIZ UDPゴシック" panose="020B0400000000000000" pitchFamily="50" charset="-128"/>
              </a:endParaRPr>
            </a:p>
          </p:txBody>
        </p:sp>
      </p:grpSp>
      <p:pic>
        <p:nvPicPr>
          <p:cNvPr id="232" name="図 231">
            <a:extLst>
              <a:ext uri="{FF2B5EF4-FFF2-40B4-BE49-F238E27FC236}">
                <a16:creationId xmlns:a16="http://schemas.microsoft.com/office/drawing/2014/main" id="{814BC91B-8A8A-BE20-4D24-6C41BD38E73E}"/>
              </a:ext>
            </a:extLst>
          </p:cNvPr>
          <p:cNvPicPr>
            <a:picLocks noChangeAspect="1"/>
          </p:cNvPicPr>
          <p:nvPr/>
        </p:nvPicPr>
        <p:blipFill>
          <a:blip r:embed="rId6"/>
          <a:stretch>
            <a:fillRect/>
          </a:stretch>
        </p:blipFill>
        <p:spPr>
          <a:xfrm>
            <a:off x="8158355" y="4958941"/>
            <a:ext cx="1084923" cy="1008979"/>
          </a:xfrm>
          <a:prstGeom prst="rect">
            <a:avLst/>
          </a:prstGeom>
        </p:spPr>
      </p:pic>
      <p:pic>
        <p:nvPicPr>
          <p:cNvPr id="234" name="図 233">
            <a:extLst>
              <a:ext uri="{FF2B5EF4-FFF2-40B4-BE49-F238E27FC236}">
                <a16:creationId xmlns:a16="http://schemas.microsoft.com/office/drawing/2014/main" id="{313B40A3-39F9-54D7-7607-F06A5125B6BF}"/>
              </a:ext>
            </a:extLst>
          </p:cNvPr>
          <p:cNvPicPr>
            <a:picLocks noChangeAspect="1"/>
          </p:cNvPicPr>
          <p:nvPr/>
        </p:nvPicPr>
        <p:blipFill>
          <a:blip r:embed="rId7"/>
          <a:stretch>
            <a:fillRect/>
          </a:stretch>
        </p:blipFill>
        <p:spPr>
          <a:xfrm rot="852137">
            <a:off x="8930140" y="4257807"/>
            <a:ext cx="446850" cy="448801"/>
          </a:xfrm>
          <a:prstGeom prst="rect">
            <a:avLst/>
          </a:prstGeom>
        </p:spPr>
      </p:pic>
      <p:pic>
        <p:nvPicPr>
          <p:cNvPr id="235" name="図 234">
            <a:extLst>
              <a:ext uri="{FF2B5EF4-FFF2-40B4-BE49-F238E27FC236}">
                <a16:creationId xmlns:a16="http://schemas.microsoft.com/office/drawing/2014/main" id="{34FB920A-89E9-AC2F-7179-9D04D1E6D623}"/>
              </a:ext>
            </a:extLst>
          </p:cNvPr>
          <p:cNvPicPr>
            <a:picLocks noChangeAspect="1"/>
          </p:cNvPicPr>
          <p:nvPr/>
        </p:nvPicPr>
        <p:blipFill>
          <a:blip r:embed="rId7"/>
          <a:stretch>
            <a:fillRect/>
          </a:stretch>
        </p:blipFill>
        <p:spPr>
          <a:xfrm rot="20615550">
            <a:off x="7485191" y="5097464"/>
            <a:ext cx="446850" cy="448801"/>
          </a:xfrm>
          <a:prstGeom prst="rect">
            <a:avLst/>
          </a:prstGeom>
        </p:spPr>
      </p:pic>
      <p:pic>
        <p:nvPicPr>
          <p:cNvPr id="243" name="図 242">
            <a:extLst>
              <a:ext uri="{FF2B5EF4-FFF2-40B4-BE49-F238E27FC236}">
                <a16:creationId xmlns:a16="http://schemas.microsoft.com/office/drawing/2014/main" id="{6E156D90-E6F1-210A-EB15-665FDF65D458}"/>
              </a:ext>
            </a:extLst>
          </p:cNvPr>
          <p:cNvPicPr>
            <a:picLocks noChangeAspect="1"/>
          </p:cNvPicPr>
          <p:nvPr/>
        </p:nvPicPr>
        <p:blipFill>
          <a:blip r:embed="rId8"/>
          <a:stretch>
            <a:fillRect/>
          </a:stretch>
        </p:blipFill>
        <p:spPr>
          <a:xfrm rot="20894411">
            <a:off x="7828867" y="4415794"/>
            <a:ext cx="693654" cy="391292"/>
          </a:xfrm>
          <a:prstGeom prst="rect">
            <a:avLst/>
          </a:prstGeom>
        </p:spPr>
      </p:pic>
      <p:pic>
        <p:nvPicPr>
          <p:cNvPr id="244" name="図 243">
            <a:extLst>
              <a:ext uri="{FF2B5EF4-FFF2-40B4-BE49-F238E27FC236}">
                <a16:creationId xmlns:a16="http://schemas.microsoft.com/office/drawing/2014/main" id="{7683E58D-F1C5-3A0C-D079-C5C9EE8970DD}"/>
              </a:ext>
            </a:extLst>
          </p:cNvPr>
          <p:cNvPicPr>
            <a:picLocks noChangeAspect="1"/>
          </p:cNvPicPr>
          <p:nvPr/>
        </p:nvPicPr>
        <p:blipFill>
          <a:blip r:embed="rId8"/>
          <a:stretch>
            <a:fillRect/>
          </a:stretch>
        </p:blipFill>
        <p:spPr>
          <a:xfrm rot="795993">
            <a:off x="9346953" y="4948036"/>
            <a:ext cx="693654" cy="39129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24F38EC1-E8DC-2601-CFD6-8A5701FFC037}"/>
              </a:ext>
            </a:extLst>
          </p:cNvPr>
          <p:cNvPicPr>
            <a:picLocks noChangeAspect="1"/>
          </p:cNvPicPr>
          <p:nvPr/>
        </p:nvPicPr>
        <p:blipFill>
          <a:blip r:embed="rId3"/>
          <a:stretch>
            <a:fillRect/>
          </a:stretch>
        </p:blipFill>
        <p:spPr>
          <a:xfrm>
            <a:off x="-395132" y="4686316"/>
            <a:ext cx="1096933" cy="1526725"/>
          </a:xfrm>
          <a:prstGeom prst="rect">
            <a:avLst/>
          </a:prstGeom>
        </p:spPr>
      </p:pic>
      <p:sp>
        <p:nvSpPr>
          <p:cNvPr id="10" name="テキスト ボックス 9">
            <a:extLst>
              <a:ext uri="{FF2B5EF4-FFF2-40B4-BE49-F238E27FC236}">
                <a16:creationId xmlns:a16="http://schemas.microsoft.com/office/drawing/2014/main" id="{51943361-EE47-8EE3-24A9-F21993A59F3B}"/>
              </a:ext>
            </a:extLst>
          </p:cNvPr>
          <p:cNvSpPr txBox="1"/>
          <p:nvPr/>
        </p:nvSpPr>
        <p:spPr>
          <a:xfrm>
            <a:off x="2397358" y="2505752"/>
            <a:ext cx="5897096" cy="2120068"/>
          </a:xfrm>
          <a:prstGeom prst="rect">
            <a:avLst/>
          </a:prstGeom>
          <a:noFill/>
        </p:spPr>
        <p:txBody>
          <a:bodyPr wrap="square" rtlCol="0">
            <a:spAutoFit/>
          </a:bodyPr>
          <a:lstStyle/>
          <a:p>
            <a:pPr marL="0" lvl="0" indent="0" algn="l" rtl="0">
              <a:lnSpc>
                <a:spcPct val="150000"/>
              </a:lnSpc>
              <a:spcBef>
                <a:spcPts val="0"/>
              </a:spcBef>
              <a:spcAft>
                <a:spcPts val="0"/>
              </a:spcAft>
              <a:buNone/>
            </a:pPr>
            <a:r>
              <a:rPr lang="ja-JP" altLang="en-US" sz="4800" b="1" spc="300" dirty="0">
                <a:latin typeface="BIZ UDPゴシック" panose="020B0400000000000000" pitchFamily="50" charset="-128"/>
                <a:ea typeface="BIZ UDPゴシック" panose="020B0400000000000000" pitchFamily="50" charset="-128"/>
              </a:rPr>
              <a:t>子どもを取り巻く</a:t>
            </a:r>
            <a:endParaRPr lang="en-US" altLang="ja-JP" sz="4800" b="1" spc="300" dirty="0">
              <a:latin typeface="BIZ UDPゴシック" panose="020B0400000000000000" pitchFamily="50" charset="-128"/>
              <a:ea typeface="BIZ UDPゴシック" panose="020B0400000000000000" pitchFamily="50" charset="-128"/>
            </a:endParaRPr>
          </a:p>
          <a:p>
            <a:pPr marL="0" lvl="0" indent="0" algn="l" rtl="0">
              <a:lnSpc>
                <a:spcPct val="150000"/>
              </a:lnSpc>
              <a:spcBef>
                <a:spcPts val="0"/>
              </a:spcBef>
              <a:spcAft>
                <a:spcPts val="0"/>
              </a:spcAft>
              <a:buNone/>
            </a:pPr>
            <a:r>
              <a:rPr lang="ja-JP" altLang="en-US" sz="4800" b="1" spc="300" dirty="0">
                <a:latin typeface="BIZ UDPゴシック" panose="020B0400000000000000" pitchFamily="50" charset="-128"/>
                <a:ea typeface="BIZ UDPゴシック" panose="020B0400000000000000" pitchFamily="50" charset="-128"/>
              </a:rPr>
              <a:t>金銭トラブルの現状</a:t>
            </a:r>
          </a:p>
        </p:txBody>
      </p:sp>
      <p:sp>
        <p:nvSpPr>
          <p:cNvPr id="2" name="テキスト ボックス 1">
            <a:extLst>
              <a:ext uri="{FF2B5EF4-FFF2-40B4-BE49-F238E27FC236}">
                <a16:creationId xmlns:a16="http://schemas.microsoft.com/office/drawing/2014/main" id="{1612CD09-39EF-1980-75D0-B3F8CC687A80}"/>
              </a:ext>
            </a:extLst>
          </p:cNvPr>
          <p:cNvSpPr txBox="1"/>
          <p:nvPr/>
        </p:nvSpPr>
        <p:spPr>
          <a:xfrm>
            <a:off x="1445829" y="6213041"/>
            <a:ext cx="7800154" cy="475515"/>
          </a:xfrm>
          <a:prstGeom prst="rect">
            <a:avLst/>
          </a:prstGeom>
          <a:noFill/>
        </p:spPr>
        <p:txBody>
          <a:bodyPr wrap="square" rtlCol="0">
            <a:spAutoFit/>
          </a:bodyPr>
          <a:lstStyle/>
          <a:p>
            <a:pPr marL="0" lvl="0" indent="0" algn="ctr" rtl="0">
              <a:lnSpc>
                <a:spcPct val="150000"/>
              </a:lnSpc>
              <a:spcBef>
                <a:spcPts val="0"/>
              </a:spcBef>
              <a:spcAft>
                <a:spcPts val="0"/>
              </a:spcAft>
              <a:buNone/>
            </a:pPr>
            <a:r>
              <a:rPr lang="ja-JP" altLang="en-US" sz="2000" b="1" spc="300" dirty="0">
                <a:latin typeface="BIZ UDPゴシック" panose="020B0400000000000000" pitchFamily="50" charset="-128"/>
                <a:ea typeface="BIZ UDPゴシック" panose="020B0400000000000000" pitchFamily="50" charset="-128"/>
              </a:rPr>
              <a:t>どのようなサポートが必要か、一緒に考えてみましょう</a:t>
            </a:r>
          </a:p>
        </p:txBody>
      </p:sp>
      <p:cxnSp>
        <p:nvCxnSpPr>
          <p:cNvPr id="3" name="直線コネクタ 2">
            <a:extLst>
              <a:ext uri="{FF2B5EF4-FFF2-40B4-BE49-F238E27FC236}">
                <a16:creationId xmlns:a16="http://schemas.microsoft.com/office/drawing/2014/main" id="{E100AE2E-856C-7DE4-6161-AA0EE334914A}"/>
              </a:ext>
            </a:extLst>
          </p:cNvPr>
          <p:cNvCxnSpPr>
            <a:cxnSpLocks/>
          </p:cNvCxnSpPr>
          <p:nvPr/>
        </p:nvCxnSpPr>
        <p:spPr>
          <a:xfrm>
            <a:off x="2016998" y="4899273"/>
            <a:ext cx="6732864" cy="0"/>
          </a:xfrm>
          <a:prstGeom prst="line">
            <a:avLst/>
          </a:prstGeom>
          <a:ln w="28575">
            <a:solidFill>
              <a:srgbClr val="F7B264"/>
            </a:solidFill>
          </a:ln>
        </p:spPr>
        <p:style>
          <a:lnRef idx="1">
            <a:schemeClr val="accent1"/>
          </a:lnRef>
          <a:fillRef idx="0">
            <a:schemeClr val="accent1"/>
          </a:fillRef>
          <a:effectRef idx="0">
            <a:schemeClr val="accent1"/>
          </a:effectRef>
          <a:fontRef idx="minor">
            <a:schemeClr val="tx1"/>
          </a:fontRef>
        </p:style>
      </p:cxnSp>
      <p:pic>
        <p:nvPicPr>
          <p:cNvPr id="5" name="図 4">
            <a:extLst>
              <a:ext uri="{FF2B5EF4-FFF2-40B4-BE49-F238E27FC236}">
                <a16:creationId xmlns:a16="http://schemas.microsoft.com/office/drawing/2014/main" id="{5CCDA588-09E8-C6CD-0391-5644C9F77EB0}"/>
              </a:ext>
            </a:extLst>
          </p:cNvPr>
          <p:cNvPicPr>
            <a:picLocks noChangeAspect="1"/>
          </p:cNvPicPr>
          <p:nvPr/>
        </p:nvPicPr>
        <p:blipFill>
          <a:blip r:embed="rId3"/>
          <a:stretch>
            <a:fillRect/>
          </a:stretch>
        </p:blipFill>
        <p:spPr>
          <a:xfrm>
            <a:off x="9950138" y="831493"/>
            <a:ext cx="1096933" cy="1526725"/>
          </a:xfrm>
          <a:prstGeom prst="rect">
            <a:avLst/>
          </a:prstGeom>
        </p:spPr>
      </p:pic>
      <p:sp>
        <p:nvSpPr>
          <p:cNvPr id="4" name="フッター プレースホルダー 3">
            <a:extLst>
              <a:ext uri="{FF2B5EF4-FFF2-40B4-BE49-F238E27FC236}">
                <a16:creationId xmlns:a16="http://schemas.microsoft.com/office/drawing/2014/main" id="{BC5C073A-DA32-3B34-1E96-332B69A62FD7}"/>
              </a:ext>
            </a:extLst>
          </p:cNvPr>
          <p:cNvSpPr txBox="1">
            <a:spLocks/>
          </p:cNvSpPr>
          <p:nvPr/>
        </p:nvSpPr>
        <p:spPr>
          <a:xfrm>
            <a:off x="3440188" y="7204078"/>
            <a:ext cx="3273554" cy="290478"/>
          </a:xfrm>
          <a:prstGeom prst="rect">
            <a:avLst/>
          </a:prstGeom>
          <a:noFill/>
          <a:ln>
            <a:noFill/>
          </a:ln>
        </p:spPr>
        <p:txBody>
          <a:bodyPr spcFirstLastPara="1" wrap="square" lIns="82939" tIns="41458" rIns="82939" bIns="41458" anchor="ctr" anchorCtr="0">
            <a:noAutofit/>
          </a:bodyPr>
          <a:lstStyle>
            <a:defPPr marR="0" lvl="0" algn="l" rtl="0">
              <a:lnSpc>
                <a:spcPct val="100000"/>
              </a:lnSpc>
              <a:spcBef>
                <a:spcPts val="0"/>
              </a:spcBef>
              <a:spcAft>
                <a:spcPts val="0"/>
              </a:spcAft>
              <a:defRPr lang="en-US"/>
            </a:defPPr>
            <a:lvl1pPr marL="0" marR="0" lvl="0" algn="ctr" defTabSz="457200" rtl="0" eaLnBrk="1" latinLnBrk="0" hangingPunct="1">
              <a:lnSpc>
                <a:spcPct val="100000"/>
              </a:lnSpc>
              <a:spcBef>
                <a:spcPts val="0"/>
              </a:spcBef>
              <a:spcAft>
                <a:spcPts val="0"/>
              </a:spcAft>
              <a:buClr>
                <a:srgbClr val="000000"/>
              </a:buClr>
              <a:buSzPts val="1400"/>
              <a:buFont typeface="Arial"/>
              <a:buNone/>
              <a:defRPr sz="1052" b="0" i="0" u="none" strike="noStrike" kern="1200" cap="none">
                <a:solidFill>
                  <a:srgbClr val="888888"/>
                </a:solidFill>
                <a:latin typeface="UD デジタル 教科書体 NK-B" panose="02020700000000000000" pitchFamily="18" charset="-128"/>
                <a:ea typeface="UD デジタル 教科書体 NK-B" panose="02020700000000000000" pitchFamily="18" charset="-128"/>
                <a:cs typeface="Arial"/>
                <a:sym typeface="Arial"/>
              </a:defRPr>
            </a:lvl1pPr>
            <a:lvl2pPr marL="457200" marR="0" lvl="1"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2pPr>
            <a:lvl3pPr marL="914400" marR="0" lvl="2"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3pPr>
            <a:lvl4pPr marL="1371600" marR="0" lvl="3"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4pPr>
            <a:lvl5pPr marL="1828800" marR="0" lvl="4"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5pPr>
            <a:lvl6pPr marL="2286000" marR="0" lvl="5"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6pPr>
            <a:lvl7pPr marL="2743200" marR="0" lvl="6"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7pPr>
            <a:lvl8pPr marL="3200400" marR="0" lvl="7"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8pPr>
            <a:lvl9pPr marL="3657600" marR="0" lvl="8"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9pPr>
          </a:lstStyle>
          <a:p>
            <a:r>
              <a:rPr lang="en-US" altLang="ja-JP" sz="954" dirty="0">
                <a:latin typeface="BIZ UDPゴシック" panose="020B0400000000000000" pitchFamily="50" charset="-128"/>
                <a:ea typeface="BIZ UDPゴシック" panose="020B0400000000000000" pitchFamily="50" charset="-128"/>
              </a:rPr>
              <a:t>©2025</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kids</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money</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school</a:t>
            </a:r>
            <a:endParaRPr lang="ja-JP" altLang="en-US" sz="954"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972496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9" name="楕円 8">
            <a:extLst>
              <a:ext uri="{FF2B5EF4-FFF2-40B4-BE49-F238E27FC236}">
                <a16:creationId xmlns:a16="http://schemas.microsoft.com/office/drawing/2014/main" id="{5BCCC297-DAE5-447D-A2E3-E7FA8B6CD60B}"/>
              </a:ext>
            </a:extLst>
          </p:cNvPr>
          <p:cNvSpPr/>
          <p:nvPr/>
        </p:nvSpPr>
        <p:spPr>
          <a:xfrm>
            <a:off x="4001592" y="3936543"/>
            <a:ext cx="2800672" cy="2800672"/>
          </a:xfrm>
          <a:prstGeom prst="ellipse">
            <a:avLst/>
          </a:prstGeom>
          <a:solidFill>
            <a:schemeClr val="bg1"/>
          </a:solidFill>
          <a:ln>
            <a:solidFill>
              <a:srgbClr val="F7B3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sp>
        <p:nvSpPr>
          <p:cNvPr id="8" name="楕円 7">
            <a:extLst>
              <a:ext uri="{FF2B5EF4-FFF2-40B4-BE49-F238E27FC236}">
                <a16:creationId xmlns:a16="http://schemas.microsoft.com/office/drawing/2014/main" id="{F37E4AC9-36FD-10B9-B330-AD86F326F52B}"/>
              </a:ext>
            </a:extLst>
          </p:cNvPr>
          <p:cNvSpPr/>
          <p:nvPr/>
        </p:nvSpPr>
        <p:spPr>
          <a:xfrm>
            <a:off x="1147435" y="1976894"/>
            <a:ext cx="2800672" cy="2800672"/>
          </a:xfrm>
          <a:prstGeom prst="ellipse">
            <a:avLst/>
          </a:prstGeom>
          <a:solidFill>
            <a:schemeClr val="bg1"/>
          </a:solidFill>
          <a:ln>
            <a:solidFill>
              <a:srgbClr val="F7B3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sp>
        <p:nvSpPr>
          <p:cNvPr id="10" name="楕円 9">
            <a:extLst>
              <a:ext uri="{FF2B5EF4-FFF2-40B4-BE49-F238E27FC236}">
                <a16:creationId xmlns:a16="http://schemas.microsoft.com/office/drawing/2014/main" id="{20021D99-7F67-A8E7-C7E6-0E9434CC3E68}"/>
              </a:ext>
            </a:extLst>
          </p:cNvPr>
          <p:cNvSpPr/>
          <p:nvPr/>
        </p:nvSpPr>
        <p:spPr>
          <a:xfrm>
            <a:off x="6743706" y="1976894"/>
            <a:ext cx="2800672" cy="2800672"/>
          </a:xfrm>
          <a:prstGeom prst="ellipse">
            <a:avLst/>
          </a:prstGeom>
          <a:solidFill>
            <a:schemeClr val="bg1"/>
          </a:solidFill>
          <a:ln>
            <a:solidFill>
              <a:srgbClr val="F7B3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nvGrpSpPr>
          <p:cNvPr id="6" name="グループ化 5">
            <a:extLst>
              <a:ext uri="{FF2B5EF4-FFF2-40B4-BE49-F238E27FC236}">
                <a16:creationId xmlns:a16="http://schemas.microsoft.com/office/drawing/2014/main" id="{CD31F8C5-1DFF-7AB6-814B-71458B5D84E6}"/>
              </a:ext>
            </a:extLst>
          </p:cNvPr>
          <p:cNvGrpSpPr/>
          <p:nvPr/>
        </p:nvGrpSpPr>
        <p:grpSpPr>
          <a:xfrm>
            <a:off x="0" y="490927"/>
            <a:ext cx="7627534" cy="1258487"/>
            <a:chOff x="-12594" y="1315008"/>
            <a:chExt cx="7627534" cy="1258487"/>
          </a:xfrm>
        </p:grpSpPr>
        <p:pic>
          <p:nvPicPr>
            <p:cNvPr id="2" name="図 1">
              <a:extLst>
                <a:ext uri="{FF2B5EF4-FFF2-40B4-BE49-F238E27FC236}">
                  <a16:creationId xmlns:a16="http://schemas.microsoft.com/office/drawing/2014/main" id="{26F7CB9C-0023-CC3D-A51D-B820186A2317}"/>
                </a:ext>
              </a:extLst>
            </p:cNvPr>
            <p:cNvPicPr>
              <a:picLocks noChangeAspect="1"/>
            </p:cNvPicPr>
            <p:nvPr/>
          </p:nvPicPr>
          <p:blipFill>
            <a:blip r:embed="rId3"/>
            <a:stretch>
              <a:fillRect/>
            </a:stretch>
          </p:blipFill>
          <p:spPr>
            <a:xfrm>
              <a:off x="4526383" y="1315008"/>
              <a:ext cx="3088557" cy="1258487"/>
            </a:xfrm>
            <a:prstGeom prst="rect">
              <a:avLst/>
            </a:prstGeom>
          </p:spPr>
        </p:pic>
        <p:pic>
          <p:nvPicPr>
            <p:cNvPr id="4" name="図 3">
              <a:extLst>
                <a:ext uri="{FF2B5EF4-FFF2-40B4-BE49-F238E27FC236}">
                  <a16:creationId xmlns:a16="http://schemas.microsoft.com/office/drawing/2014/main" id="{FBA084F0-FC98-9D5A-84C1-FB73ACD170C0}"/>
                </a:ext>
              </a:extLst>
            </p:cNvPr>
            <p:cNvPicPr>
              <a:picLocks noChangeAspect="1"/>
            </p:cNvPicPr>
            <p:nvPr/>
          </p:nvPicPr>
          <p:blipFill>
            <a:blip r:embed="rId3"/>
            <a:stretch>
              <a:fillRect/>
            </a:stretch>
          </p:blipFill>
          <p:spPr>
            <a:xfrm>
              <a:off x="-12594" y="1315008"/>
              <a:ext cx="3088557" cy="1258487"/>
            </a:xfrm>
            <a:prstGeom prst="rect">
              <a:avLst/>
            </a:prstGeom>
          </p:spPr>
        </p:pic>
        <p:pic>
          <p:nvPicPr>
            <p:cNvPr id="5" name="図 4">
              <a:extLst>
                <a:ext uri="{FF2B5EF4-FFF2-40B4-BE49-F238E27FC236}">
                  <a16:creationId xmlns:a16="http://schemas.microsoft.com/office/drawing/2014/main" id="{845A8510-7EA3-078A-8DE9-C7CCD433615C}"/>
                </a:ext>
              </a:extLst>
            </p:cNvPr>
            <p:cNvPicPr>
              <a:picLocks noChangeAspect="1"/>
            </p:cNvPicPr>
            <p:nvPr/>
          </p:nvPicPr>
          <p:blipFill>
            <a:blip r:embed="rId3"/>
            <a:stretch>
              <a:fillRect/>
            </a:stretch>
          </p:blipFill>
          <p:spPr>
            <a:xfrm>
              <a:off x="1907475" y="1315008"/>
              <a:ext cx="3088557" cy="1258487"/>
            </a:xfrm>
            <a:prstGeom prst="rect">
              <a:avLst/>
            </a:prstGeom>
          </p:spPr>
        </p:pic>
      </p:grpSp>
      <p:sp>
        <p:nvSpPr>
          <p:cNvPr id="142" name="Google Shape;142;p27"/>
          <p:cNvSpPr txBox="1"/>
          <p:nvPr/>
        </p:nvSpPr>
        <p:spPr>
          <a:xfrm>
            <a:off x="524315" y="758219"/>
            <a:ext cx="830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3000" b="1" dirty="0">
                <a:latin typeface="BIZ UDPゴシック" panose="020B0400000000000000" pitchFamily="50" charset="-128"/>
                <a:ea typeface="BIZ UDPゴシック" panose="020B0400000000000000" pitchFamily="50" charset="-128"/>
              </a:rPr>
              <a:t>子どもを取り巻く金銭トラブルの</a:t>
            </a:r>
            <a:r>
              <a:rPr lang="ja-JP" altLang="en-US" sz="3000" b="1" dirty="0">
                <a:latin typeface="BIZ UDPゴシック" panose="020B0400000000000000" pitchFamily="50" charset="-128"/>
                <a:ea typeface="BIZ UDPゴシック" panose="020B0400000000000000" pitchFamily="50" charset="-128"/>
              </a:rPr>
              <a:t>例</a:t>
            </a:r>
            <a:endParaRPr sz="3000" b="1" dirty="0">
              <a:latin typeface="BIZ UDPゴシック" panose="020B0400000000000000" pitchFamily="50" charset="-128"/>
              <a:ea typeface="BIZ UDPゴシック" panose="020B0400000000000000" pitchFamily="50" charset="-128"/>
            </a:endParaRPr>
          </a:p>
        </p:txBody>
      </p:sp>
      <p:sp>
        <p:nvSpPr>
          <p:cNvPr id="143" name="Google Shape;143;p27"/>
          <p:cNvSpPr txBox="1"/>
          <p:nvPr/>
        </p:nvSpPr>
        <p:spPr>
          <a:xfrm>
            <a:off x="5976205" y="2629865"/>
            <a:ext cx="4347600" cy="1107965"/>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None/>
            </a:pPr>
            <a:r>
              <a:rPr lang="ja" sz="2000" dirty="0">
                <a:solidFill>
                  <a:schemeClr val="tx1"/>
                </a:solidFill>
                <a:latin typeface="BIZ UDPゴシック" panose="020B0400000000000000" pitchFamily="50" charset="-128"/>
                <a:ea typeface="BIZ UDPゴシック" panose="020B0400000000000000" pitchFamily="50" charset="-128"/>
              </a:rPr>
              <a:t>オンラインゲームの</a:t>
            </a:r>
            <a:endParaRPr lang="en-US" altLang="ja" sz="2000" dirty="0">
              <a:solidFill>
                <a:schemeClr val="tx1"/>
              </a:solidFill>
              <a:latin typeface="BIZ UDPゴシック" panose="020B0400000000000000" pitchFamily="50" charset="-128"/>
              <a:ea typeface="BIZ UDPゴシック" panose="020B0400000000000000" pitchFamily="50" charset="-128"/>
            </a:endParaRPr>
          </a:p>
          <a:p>
            <a:pPr marL="0" lvl="0" indent="0" algn="ctr" rtl="0">
              <a:lnSpc>
                <a:spcPct val="150000"/>
              </a:lnSpc>
              <a:spcBef>
                <a:spcPts val="0"/>
              </a:spcBef>
              <a:spcAft>
                <a:spcPts val="0"/>
              </a:spcAft>
              <a:buNone/>
            </a:pPr>
            <a:r>
              <a:rPr lang="ja" sz="2000" dirty="0">
                <a:solidFill>
                  <a:schemeClr val="tx1"/>
                </a:solidFill>
                <a:latin typeface="BIZ UDPゴシック" panose="020B0400000000000000" pitchFamily="50" charset="-128"/>
                <a:ea typeface="BIZ UDPゴシック" panose="020B0400000000000000" pitchFamily="50" charset="-128"/>
              </a:rPr>
              <a:t>課金問題　など</a:t>
            </a:r>
            <a:endParaRPr sz="2000" dirty="0">
              <a:solidFill>
                <a:schemeClr val="tx1"/>
              </a:solidFill>
              <a:latin typeface="BIZ UDPゴシック" panose="020B0400000000000000" pitchFamily="50" charset="-128"/>
              <a:ea typeface="BIZ UDPゴシック" panose="020B0400000000000000" pitchFamily="50" charset="-128"/>
            </a:endParaRPr>
          </a:p>
        </p:txBody>
      </p:sp>
      <p:sp>
        <p:nvSpPr>
          <p:cNvPr id="144" name="Google Shape;144;p27"/>
          <p:cNvSpPr txBox="1"/>
          <p:nvPr/>
        </p:nvSpPr>
        <p:spPr>
          <a:xfrm>
            <a:off x="1053734" y="2629865"/>
            <a:ext cx="3000000" cy="1107965"/>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None/>
            </a:pPr>
            <a:r>
              <a:rPr lang="ja" sz="2000" dirty="0">
                <a:solidFill>
                  <a:schemeClr val="tx1"/>
                </a:solidFill>
                <a:latin typeface="BIZ UDPゴシック" panose="020B0400000000000000" pitchFamily="50" charset="-128"/>
                <a:ea typeface="BIZ UDPゴシック" panose="020B0400000000000000" pitchFamily="50" charset="-128"/>
              </a:rPr>
              <a:t>友人間での</a:t>
            </a:r>
            <a:endParaRPr lang="en-US" altLang="ja" sz="2000" dirty="0">
              <a:solidFill>
                <a:schemeClr val="tx1"/>
              </a:solidFill>
              <a:latin typeface="BIZ UDPゴシック" panose="020B0400000000000000" pitchFamily="50" charset="-128"/>
              <a:ea typeface="BIZ UDPゴシック" panose="020B0400000000000000" pitchFamily="50" charset="-128"/>
            </a:endParaRPr>
          </a:p>
          <a:p>
            <a:pPr marL="0" lvl="0" indent="0" algn="ctr" rtl="0">
              <a:lnSpc>
                <a:spcPct val="150000"/>
              </a:lnSpc>
              <a:spcBef>
                <a:spcPts val="0"/>
              </a:spcBef>
              <a:spcAft>
                <a:spcPts val="0"/>
              </a:spcAft>
              <a:buNone/>
            </a:pPr>
            <a:r>
              <a:rPr lang="ja" sz="2000" dirty="0">
                <a:solidFill>
                  <a:schemeClr val="tx1"/>
                </a:solidFill>
                <a:latin typeface="BIZ UDPゴシック" panose="020B0400000000000000" pitchFamily="50" charset="-128"/>
                <a:ea typeface="BIZ UDPゴシック" panose="020B0400000000000000" pitchFamily="50" charset="-128"/>
              </a:rPr>
              <a:t>金銭トラブル</a:t>
            </a:r>
            <a:endParaRPr sz="2000" dirty="0">
              <a:solidFill>
                <a:schemeClr val="tx1"/>
              </a:solidFill>
              <a:latin typeface="BIZ UDPゴシック" panose="020B0400000000000000" pitchFamily="50" charset="-128"/>
              <a:ea typeface="BIZ UDPゴシック" panose="020B0400000000000000" pitchFamily="50" charset="-128"/>
            </a:endParaRPr>
          </a:p>
        </p:txBody>
      </p:sp>
      <p:sp>
        <p:nvSpPr>
          <p:cNvPr id="145" name="Google Shape;145;p27"/>
          <p:cNvSpPr txBox="1"/>
          <p:nvPr/>
        </p:nvSpPr>
        <p:spPr>
          <a:xfrm>
            <a:off x="3744441" y="4589514"/>
            <a:ext cx="3326900" cy="1107965"/>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None/>
            </a:pPr>
            <a:r>
              <a:rPr lang="ja" sz="2000" dirty="0">
                <a:solidFill>
                  <a:schemeClr val="tx1"/>
                </a:solidFill>
                <a:latin typeface="BIZ UDPゴシック" panose="020B0400000000000000" pitchFamily="50" charset="-128"/>
                <a:ea typeface="BIZ UDPゴシック" panose="020B0400000000000000" pitchFamily="50" charset="-128"/>
              </a:rPr>
              <a:t>スマートフォンを</a:t>
            </a:r>
            <a:endParaRPr lang="en-US" altLang="ja" sz="2000" dirty="0">
              <a:solidFill>
                <a:schemeClr val="tx1"/>
              </a:solidFill>
              <a:latin typeface="BIZ UDPゴシック" panose="020B0400000000000000" pitchFamily="50" charset="-128"/>
              <a:ea typeface="BIZ UDPゴシック" panose="020B0400000000000000" pitchFamily="50" charset="-128"/>
            </a:endParaRPr>
          </a:p>
          <a:p>
            <a:pPr marL="0" lvl="0" indent="0" algn="ctr" rtl="0">
              <a:lnSpc>
                <a:spcPct val="150000"/>
              </a:lnSpc>
              <a:spcBef>
                <a:spcPts val="0"/>
              </a:spcBef>
              <a:spcAft>
                <a:spcPts val="0"/>
              </a:spcAft>
              <a:buNone/>
            </a:pPr>
            <a:r>
              <a:rPr lang="ja" sz="2000" dirty="0">
                <a:solidFill>
                  <a:schemeClr val="tx1"/>
                </a:solidFill>
                <a:latin typeface="BIZ UDPゴシック" panose="020B0400000000000000" pitchFamily="50" charset="-128"/>
                <a:ea typeface="BIZ UDPゴシック" panose="020B0400000000000000" pitchFamily="50" charset="-128"/>
              </a:rPr>
              <a:t>介したトラブル　　</a:t>
            </a:r>
            <a:endParaRPr sz="2000" dirty="0">
              <a:solidFill>
                <a:schemeClr val="tx1"/>
              </a:solidFill>
              <a:latin typeface="BIZ UDPゴシック" panose="020B0400000000000000" pitchFamily="50" charset="-128"/>
              <a:ea typeface="BIZ UDPゴシック" panose="020B0400000000000000" pitchFamily="50" charset="-128"/>
            </a:endParaRPr>
          </a:p>
        </p:txBody>
      </p:sp>
      <p:pic>
        <p:nvPicPr>
          <p:cNvPr id="13" name="Google Shape;260;p10">
            <a:extLst>
              <a:ext uri="{FF2B5EF4-FFF2-40B4-BE49-F238E27FC236}">
                <a16:creationId xmlns:a16="http://schemas.microsoft.com/office/drawing/2014/main" id="{B72BC250-AE51-CFEA-9CFD-41FCB03F633E}"/>
              </a:ext>
            </a:extLst>
          </p:cNvPr>
          <p:cNvPicPr preferRelativeResize="0"/>
          <p:nvPr/>
        </p:nvPicPr>
        <p:blipFill rotWithShape="1">
          <a:blip r:embed="rId4">
            <a:alphaModFix/>
          </a:blip>
          <a:srcRect/>
          <a:stretch/>
        </p:blipFill>
        <p:spPr>
          <a:xfrm rot="904425">
            <a:off x="5306802" y="5760742"/>
            <a:ext cx="633123" cy="1107965"/>
          </a:xfrm>
          <a:prstGeom prst="rect">
            <a:avLst/>
          </a:prstGeom>
          <a:noFill/>
          <a:ln>
            <a:noFill/>
          </a:ln>
        </p:spPr>
      </p:pic>
      <p:pic>
        <p:nvPicPr>
          <p:cNvPr id="14" name="Google Shape;248;p9">
            <a:extLst>
              <a:ext uri="{FF2B5EF4-FFF2-40B4-BE49-F238E27FC236}">
                <a16:creationId xmlns:a16="http://schemas.microsoft.com/office/drawing/2014/main" id="{C6E28DAD-0B7F-3488-D92B-536255F56AD9}"/>
              </a:ext>
            </a:extLst>
          </p:cNvPr>
          <p:cNvPicPr preferRelativeResize="0"/>
          <p:nvPr/>
        </p:nvPicPr>
        <p:blipFill rotWithShape="1">
          <a:blip r:embed="rId5">
            <a:alphaModFix/>
          </a:blip>
          <a:srcRect/>
          <a:stretch/>
        </p:blipFill>
        <p:spPr>
          <a:xfrm rot="20977500">
            <a:off x="7918689" y="3850450"/>
            <a:ext cx="1305783" cy="606728"/>
          </a:xfrm>
          <a:prstGeom prst="rect">
            <a:avLst/>
          </a:prstGeom>
          <a:noFill/>
          <a:ln>
            <a:noFill/>
          </a:ln>
        </p:spPr>
      </p:pic>
      <p:grpSp>
        <p:nvGrpSpPr>
          <p:cNvPr id="19" name="グループ化 18">
            <a:extLst>
              <a:ext uri="{FF2B5EF4-FFF2-40B4-BE49-F238E27FC236}">
                <a16:creationId xmlns:a16="http://schemas.microsoft.com/office/drawing/2014/main" id="{9EFD4167-E6D0-25F6-0B86-92D3F2A25669}"/>
              </a:ext>
            </a:extLst>
          </p:cNvPr>
          <p:cNvGrpSpPr/>
          <p:nvPr/>
        </p:nvGrpSpPr>
        <p:grpSpPr>
          <a:xfrm>
            <a:off x="1641987" y="3636745"/>
            <a:ext cx="1868054" cy="1449119"/>
            <a:chOff x="1641987" y="3946193"/>
            <a:chExt cx="1868054" cy="1449119"/>
          </a:xfrm>
        </p:grpSpPr>
        <p:sp>
          <p:nvSpPr>
            <p:cNvPr id="17" name="爆発: 8 pt 16">
              <a:extLst>
                <a:ext uri="{FF2B5EF4-FFF2-40B4-BE49-F238E27FC236}">
                  <a16:creationId xmlns:a16="http://schemas.microsoft.com/office/drawing/2014/main" id="{27E3D559-85FB-77FF-957D-2314C9CBBBF5}"/>
                </a:ext>
              </a:extLst>
            </p:cNvPr>
            <p:cNvSpPr/>
            <p:nvPr/>
          </p:nvSpPr>
          <p:spPr>
            <a:xfrm>
              <a:off x="1641987" y="3946193"/>
              <a:ext cx="1868054" cy="1449119"/>
            </a:xfrm>
            <a:prstGeom prst="irregularSeal1">
              <a:avLst/>
            </a:prstGeom>
            <a:solidFill>
              <a:schemeClr val="bg1"/>
            </a:solidFill>
            <a:ln>
              <a:solidFill>
                <a:srgbClr val="F7B3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a:extLst>
                <a:ext uri="{FF2B5EF4-FFF2-40B4-BE49-F238E27FC236}">
                  <a16:creationId xmlns:a16="http://schemas.microsoft.com/office/drawing/2014/main" id="{48DE1B49-439D-D14B-C0DB-1E4C72A58976}"/>
                </a:ext>
              </a:extLst>
            </p:cNvPr>
            <p:cNvPicPr>
              <a:picLocks noChangeAspect="1"/>
            </p:cNvPicPr>
            <p:nvPr/>
          </p:nvPicPr>
          <p:blipFill>
            <a:blip r:embed="rId6"/>
            <a:stretch>
              <a:fillRect/>
            </a:stretch>
          </p:blipFill>
          <p:spPr>
            <a:xfrm flipH="1">
              <a:off x="1951936" y="4292726"/>
              <a:ext cx="506559" cy="807155"/>
            </a:xfrm>
            <a:prstGeom prst="rect">
              <a:avLst/>
            </a:prstGeom>
          </p:spPr>
        </p:pic>
        <p:pic>
          <p:nvPicPr>
            <p:cNvPr id="16" name="図 15">
              <a:extLst>
                <a:ext uri="{FF2B5EF4-FFF2-40B4-BE49-F238E27FC236}">
                  <a16:creationId xmlns:a16="http://schemas.microsoft.com/office/drawing/2014/main" id="{71FCD5A8-02DF-C0B0-6D96-E2EC2D448E65}"/>
                </a:ext>
              </a:extLst>
            </p:cNvPr>
            <p:cNvPicPr>
              <a:picLocks noChangeAspect="1"/>
            </p:cNvPicPr>
            <p:nvPr/>
          </p:nvPicPr>
          <p:blipFill>
            <a:blip r:embed="rId7"/>
            <a:stretch>
              <a:fillRect/>
            </a:stretch>
          </p:blipFill>
          <p:spPr>
            <a:xfrm flipH="1">
              <a:off x="2696509" y="4292726"/>
              <a:ext cx="506559" cy="807155"/>
            </a:xfrm>
            <a:prstGeom prst="rect">
              <a:avLst/>
            </a:prstGeom>
          </p:spPr>
        </p:pic>
      </p:grpSp>
      <p:pic>
        <p:nvPicPr>
          <p:cNvPr id="20" name="Google Shape;94;p1">
            <a:extLst>
              <a:ext uri="{FF2B5EF4-FFF2-40B4-BE49-F238E27FC236}">
                <a16:creationId xmlns:a16="http://schemas.microsoft.com/office/drawing/2014/main" id="{3812D35D-C50C-0666-AE12-56D28B9B73DA}"/>
              </a:ext>
            </a:extLst>
          </p:cNvPr>
          <p:cNvPicPr preferRelativeResize="0"/>
          <p:nvPr/>
        </p:nvPicPr>
        <p:blipFill rotWithShape="1">
          <a:blip r:embed="rId8">
            <a:alphaModFix/>
          </a:blip>
          <a:srcRect/>
          <a:stretch/>
        </p:blipFill>
        <p:spPr>
          <a:xfrm rot="21165797">
            <a:off x="7111498" y="3739635"/>
            <a:ext cx="487285" cy="487285"/>
          </a:xfrm>
          <a:prstGeom prst="rect">
            <a:avLst/>
          </a:prstGeom>
          <a:noFill/>
          <a:ln>
            <a:noFill/>
          </a:ln>
        </p:spPr>
      </p:pic>
      <p:sp>
        <p:nvSpPr>
          <p:cNvPr id="3" name="フッター プレースホルダー 3">
            <a:extLst>
              <a:ext uri="{FF2B5EF4-FFF2-40B4-BE49-F238E27FC236}">
                <a16:creationId xmlns:a16="http://schemas.microsoft.com/office/drawing/2014/main" id="{949BEFDE-CC94-FAB2-30C4-946209D9C1D7}"/>
              </a:ext>
            </a:extLst>
          </p:cNvPr>
          <p:cNvSpPr txBox="1">
            <a:spLocks/>
          </p:cNvSpPr>
          <p:nvPr/>
        </p:nvSpPr>
        <p:spPr>
          <a:xfrm>
            <a:off x="3809193" y="7133354"/>
            <a:ext cx="3273554" cy="290478"/>
          </a:xfrm>
          <a:prstGeom prst="rect">
            <a:avLst/>
          </a:prstGeom>
          <a:noFill/>
          <a:ln>
            <a:noFill/>
          </a:ln>
        </p:spPr>
        <p:txBody>
          <a:bodyPr spcFirstLastPara="1" wrap="square" lIns="82939" tIns="41458" rIns="82939" bIns="41458" anchor="ctr" anchorCtr="0">
            <a:noAutofit/>
          </a:bodyPr>
          <a:lstStyle>
            <a:defPPr marR="0" lvl="0" algn="l" rtl="0">
              <a:lnSpc>
                <a:spcPct val="100000"/>
              </a:lnSpc>
              <a:spcBef>
                <a:spcPts val="0"/>
              </a:spcBef>
              <a:spcAft>
                <a:spcPts val="0"/>
              </a:spcAft>
              <a:defRPr lang="en-US"/>
            </a:defPPr>
            <a:lvl1pPr marL="0" marR="0" lvl="0" algn="ctr" defTabSz="457200" rtl="0" eaLnBrk="1" latinLnBrk="0" hangingPunct="1">
              <a:lnSpc>
                <a:spcPct val="100000"/>
              </a:lnSpc>
              <a:spcBef>
                <a:spcPts val="0"/>
              </a:spcBef>
              <a:spcAft>
                <a:spcPts val="0"/>
              </a:spcAft>
              <a:buClr>
                <a:srgbClr val="000000"/>
              </a:buClr>
              <a:buSzPts val="1400"/>
              <a:buFont typeface="Arial"/>
              <a:buNone/>
              <a:defRPr sz="1052" b="0" i="0" u="none" strike="noStrike" kern="1200" cap="none">
                <a:solidFill>
                  <a:srgbClr val="888888"/>
                </a:solidFill>
                <a:latin typeface="UD デジタル 教科書体 NK-B" panose="02020700000000000000" pitchFamily="18" charset="-128"/>
                <a:ea typeface="UD デジタル 教科書体 NK-B" panose="02020700000000000000" pitchFamily="18" charset="-128"/>
                <a:cs typeface="Arial"/>
                <a:sym typeface="Arial"/>
              </a:defRPr>
            </a:lvl1pPr>
            <a:lvl2pPr marL="457200" marR="0" lvl="1"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2pPr>
            <a:lvl3pPr marL="914400" marR="0" lvl="2"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3pPr>
            <a:lvl4pPr marL="1371600" marR="0" lvl="3"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4pPr>
            <a:lvl5pPr marL="1828800" marR="0" lvl="4"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5pPr>
            <a:lvl6pPr marL="2286000" marR="0" lvl="5"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6pPr>
            <a:lvl7pPr marL="2743200" marR="0" lvl="6"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7pPr>
            <a:lvl8pPr marL="3200400" marR="0" lvl="7"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8pPr>
            <a:lvl9pPr marL="3657600" marR="0" lvl="8" algn="l" defTabSz="457200" rtl="0" eaLnBrk="1" latinLnBrk="0" hangingPunct="1">
              <a:lnSpc>
                <a:spcPct val="100000"/>
              </a:lnSpc>
              <a:spcBef>
                <a:spcPts val="0"/>
              </a:spcBef>
              <a:spcAft>
                <a:spcPts val="0"/>
              </a:spcAft>
              <a:buClr>
                <a:srgbClr val="000000"/>
              </a:buClr>
              <a:buSzPts val="1400"/>
              <a:buFont typeface="Arial"/>
              <a:buNone/>
              <a:defRPr sz="1579" b="0" i="0" u="none" strike="noStrike" kern="1200" cap="none">
                <a:solidFill>
                  <a:schemeClr val="dk1"/>
                </a:solidFill>
                <a:latin typeface="Arial"/>
                <a:ea typeface="Arial"/>
                <a:cs typeface="Arial"/>
                <a:sym typeface="Arial"/>
              </a:defRPr>
            </a:lvl9pPr>
          </a:lstStyle>
          <a:p>
            <a:r>
              <a:rPr lang="en-US" altLang="ja-JP" sz="954" dirty="0">
                <a:latin typeface="BIZ UDPゴシック" panose="020B0400000000000000" pitchFamily="50" charset="-128"/>
                <a:ea typeface="BIZ UDPゴシック" panose="020B0400000000000000" pitchFamily="50" charset="-128"/>
              </a:rPr>
              <a:t>©2025</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kids</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money</a:t>
            </a:r>
            <a:r>
              <a:rPr lang="ja-JP" altLang="en-US" sz="954" dirty="0">
                <a:latin typeface="BIZ UDPゴシック" panose="020B0400000000000000" pitchFamily="50" charset="-128"/>
                <a:ea typeface="BIZ UDPゴシック" panose="020B0400000000000000" pitchFamily="50" charset="-128"/>
              </a:rPr>
              <a:t>　</a:t>
            </a:r>
            <a:r>
              <a:rPr lang="en-US" altLang="ja-JP" sz="954" dirty="0">
                <a:latin typeface="BIZ UDPゴシック" panose="020B0400000000000000" pitchFamily="50" charset="-128"/>
                <a:ea typeface="BIZ UDPゴシック" panose="020B0400000000000000" pitchFamily="50" charset="-128"/>
              </a:rPr>
              <a:t>school</a:t>
            </a:r>
            <a:endParaRPr lang="ja-JP" altLang="en-US" sz="954" dirty="0">
              <a:latin typeface="BIZ UDPゴシック" panose="020B0400000000000000" pitchFamily="50" charset="-128"/>
              <a:ea typeface="BIZ UDPゴシック" panose="020B0400000000000000"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28"/>
          <p:cNvPicPr preferRelativeResize="0"/>
          <p:nvPr/>
        </p:nvPicPr>
        <p:blipFill>
          <a:blip r:embed="rId3">
            <a:alphaModFix/>
          </a:blip>
          <a:stretch>
            <a:fillRect/>
          </a:stretch>
        </p:blipFill>
        <p:spPr>
          <a:xfrm>
            <a:off x="2244450" y="1568925"/>
            <a:ext cx="6810552" cy="4629051"/>
          </a:xfrm>
          <a:prstGeom prst="rect">
            <a:avLst/>
          </a:prstGeom>
          <a:noFill/>
          <a:ln>
            <a:noFill/>
          </a:ln>
        </p:spPr>
      </p:pic>
      <p:sp>
        <p:nvSpPr>
          <p:cNvPr id="155" name="Google Shape;155;p28"/>
          <p:cNvSpPr txBox="1"/>
          <p:nvPr/>
        </p:nvSpPr>
        <p:spPr>
          <a:xfrm>
            <a:off x="1943413" y="424503"/>
            <a:ext cx="7784787" cy="95406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ja" sz="2800" b="1" i="0" u="none" strike="noStrike" cap="none" dirty="0">
                <a:solidFill>
                  <a:schemeClr val="dk1"/>
                </a:solidFill>
                <a:latin typeface="BIZ UDPゴシック" panose="020B0400000000000000" pitchFamily="50" charset="-128"/>
                <a:ea typeface="BIZ UDPゴシック" panose="020B0400000000000000" pitchFamily="50" charset="-128"/>
              </a:rPr>
              <a:t>オンラインゲームに関する相談のうち</a:t>
            </a:r>
            <a:endParaRPr lang="en-US" altLang="ja" sz="2800" b="1" i="0" u="none" strike="noStrike" cap="none" dirty="0">
              <a:solidFill>
                <a:schemeClr val="dk1"/>
              </a:solidFill>
              <a:latin typeface="BIZ UDPゴシック" panose="020B0400000000000000" pitchFamily="50" charset="-128"/>
              <a:ea typeface="BIZ UDPゴシック" panose="020B0400000000000000" pitchFamily="50" charset="-128"/>
            </a:endParaRPr>
          </a:p>
          <a:p>
            <a:pPr marL="0" marR="0" lvl="0" indent="0" algn="l" rtl="0">
              <a:lnSpc>
                <a:spcPct val="100000"/>
              </a:lnSpc>
              <a:spcBef>
                <a:spcPts val="0"/>
              </a:spcBef>
              <a:spcAft>
                <a:spcPts val="0"/>
              </a:spcAft>
              <a:buClr>
                <a:srgbClr val="000000"/>
              </a:buClr>
              <a:buSzPts val="1800"/>
              <a:buFont typeface="Arial"/>
              <a:buNone/>
            </a:pPr>
            <a:r>
              <a:rPr lang="ja" sz="2800" b="1" i="0" u="none" strike="noStrike" cap="none" dirty="0">
                <a:solidFill>
                  <a:schemeClr val="dk1"/>
                </a:solidFill>
                <a:latin typeface="BIZ UDPゴシック" panose="020B0400000000000000" pitchFamily="50" charset="-128"/>
                <a:ea typeface="BIZ UDPゴシック" panose="020B0400000000000000" pitchFamily="50" charset="-128"/>
              </a:rPr>
              <a:t>契約当事者が小学生・中学生・高校生の相談件数</a:t>
            </a:r>
            <a:endParaRPr sz="2800" b="1" i="0" u="none" strike="noStrike" cap="none" dirty="0">
              <a:solidFill>
                <a:srgbClr val="000000"/>
              </a:solidFill>
              <a:latin typeface="BIZ UDPゴシック" panose="020B0400000000000000" pitchFamily="50" charset="-128"/>
              <a:ea typeface="BIZ UDPゴシック" panose="020B0400000000000000" pitchFamily="50" charset="-128"/>
            </a:endParaRPr>
          </a:p>
        </p:txBody>
      </p:sp>
      <p:sp>
        <p:nvSpPr>
          <p:cNvPr id="156" name="Google Shape;156;p28"/>
          <p:cNvSpPr txBox="1"/>
          <p:nvPr/>
        </p:nvSpPr>
        <p:spPr>
          <a:xfrm>
            <a:off x="132500" y="5762673"/>
            <a:ext cx="10775400" cy="1523454"/>
          </a:xfrm>
          <a:prstGeom prst="rect">
            <a:avLst/>
          </a:prstGeom>
          <a:noFill/>
          <a:ln>
            <a:noFill/>
          </a:ln>
        </p:spPr>
        <p:txBody>
          <a:bodyPr spcFirstLastPara="1" wrap="square" lIns="91425" tIns="45700" rIns="91425" bIns="45700" anchor="ctr" anchorCtr="0">
            <a:spAutoFit/>
          </a:bodyPr>
          <a:lstStyle/>
          <a:p>
            <a:pPr marL="0" marR="0" lvl="0" indent="0" algn="ctr" rtl="0">
              <a:lnSpc>
                <a:spcPct val="150000"/>
              </a:lnSpc>
              <a:spcBef>
                <a:spcPts val="0"/>
              </a:spcBef>
              <a:spcAft>
                <a:spcPts val="0"/>
              </a:spcAft>
              <a:buClr>
                <a:schemeClr val="dk1"/>
              </a:buClr>
              <a:buSzPts val="4400"/>
              <a:buFont typeface="Arial"/>
              <a:buNone/>
            </a:pPr>
            <a:r>
              <a:rPr lang="ja" sz="2400" b="1" dirty="0">
                <a:solidFill>
                  <a:schemeClr val="dk1"/>
                </a:solidFill>
                <a:latin typeface="BIZ UDPゴシック" panose="020B0400000000000000" pitchFamily="50" charset="-128"/>
                <a:ea typeface="BIZ UDPゴシック" panose="020B0400000000000000" pitchFamily="50" charset="-128"/>
              </a:rPr>
              <a:t>５年で</a:t>
            </a:r>
            <a:r>
              <a:rPr lang="ja" sz="2400" b="1" i="0" u="none" strike="noStrike" cap="none" dirty="0">
                <a:solidFill>
                  <a:schemeClr val="dk1"/>
                </a:solidFill>
                <a:latin typeface="BIZ UDPゴシック" panose="020B0400000000000000" pitchFamily="50" charset="-128"/>
                <a:ea typeface="BIZ UDPゴシック" panose="020B0400000000000000" pitchFamily="50" charset="-128"/>
                <a:sym typeface="Arial"/>
              </a:rPr>
              <a:t>約</a:t>
            </a:r>
            <a:r>
              <a:rPr lang="ja" sz="5400" b="1" dirty="0">
                <a:solidFill>
                  <a:schemeClr val="dk1"/>
                </a:solidFill>
                <a:latin typeface="BIZ UDPゴシック" panose="020B0400000000000000" pitchFamily="50" charset="-128"/>
                <a:ea typeface="BIZ UDPゴシック" panose="020B0400000000000000" pitchFamily="50" charset="-128"/>
              </a:rPr>
              <a:t>2</a:t>
            </a:r>
            <a:r>
              <a:rPr lang="ja" sz="2400" b="1" i="0" u="none" strike="noStrike" cap="none" dirty="0">
                <a:solidFill>
                  <a:schemeClr val="dk1"/>
                </a:solidFill>
                <a:latin typeface="BIZ UDPゴシック" panose="020B0400000000000000" pitchFamily="50" charset="-128"/>
                <a:ea typeface="BIZ UDPゴシック" panose="020B0400000000000000" pitchFamily="50" charset="-128"/>
                <a:sym typeface="Arial"/>
              </a:rPr>
              <a:t>倍</a:t>
            </a:r>
            <a:r>
              <a:rPr lang="ja" sz="6200" b="1" i="0" u="none" strike="noStrike" cap="none" dirty="0">
                <a:solidFill>
                  <a:srgbClr val="FF0000"/>
                </a:solidFill>
                <a:latin typeface="BIZ UDPゴシック" panose="020B0400000000000000" pitchFamily="50" charset="-128"/>
                <a:ea typeface="BIZ UDPゴシック" panose="020B0400000000000000" pitchFamily="50" charset="-128"/>
                <a:sym typeface="Arial"/>
              </a:rPr>
              <a:t>増</a:t>
            </a:r>
            <a:r>
              <a:rPr lang="ja" sz="2450" b="1" dirty="0">
                <a:solidFill>
                  <a:schemeClr val="dk1"/>
                </a:solidFill>
                <a:latin typeface="BIZ UDPゴシック" panose="020B0400000000000000" pitchFamily="50" charset="-128"/>
                <a:ea typeface="BIZ UDPゴシック" panose="020B0400000000000000" pitchFamily="50" charset="-128"/>
              </a:rPr>
              <a:t>なおかつ</a:t>
            </a:r>
            <a:r>
              <a:rPr lang="ja" sz="5400" b="1" i="0" u="none" strike="noStrike" cap="none" dirty="0">
                <a:solidFill>
                  <a:schemeClr val="dk1"/>
                </a:solidFill>
                <a:latin typeface="BIZ UDPゴシック" panose="020B0400000000000000" pitchFamily="50" charset="-128"/>
                <a:ea typeface="BIZ UDPゴシック" panose="020B0400000000000000" pitchFamily="50" charset="-128"/>
                <a:sym typeface="Arial"/>
              </a:rPr>
              <a:t>低年齢化</a:t>
            </a:r>
            <a:endParaRPr sz="5400" b="0" i="0" u="none" strike="noStrike" cap="none" dirty="0">
              <a:solidFill>
                <a:srgbClr val="000000"/>
              </a:solidFill>
              <a:latin typeface="BIZ UDPゴシック" panose="020B0400000000000000" pitchFamily="50" charset="-128"/>
              <a:ea typeface="BIZ UDPゴシック" panose="020B0400000000000000" pitchFamily="50" charset="-128"/>
              <a:sym typeface="Arial"/>
            </a:endParaRPr>
          </a:p>
        </p:txBody>
      </p:sp>
      <p:sp>
        <p:nvSpPr>
          <p:cNvPr id="158" name="Google Shape;158;p28"/>
          <p:cNvSpPr txBox="1"/>
          <p:nvPr/>
        </p:nvSpPr>
        <p:spPr>
          <a:xfrm>
            <a:off x="6957725" y="64711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159" name="Google Shape;159;p28"/>
          <p:cNvSpPr txBox="1"/>
          <p:nvPr/>
        </p:nvSpPr>
        <p:spPr>
          <a:xfrm>
            <a:off x="6957725" y="7006425"/>
            <a:ext cx="3818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1100" dirty="0">
                <a:solidFill>
                  <a:srgbClr val="666666"/>
                </a:solidFill>
                <a:latin typeface="BIZ UDPゴシック" panose="020B0400000000000000" pitchFamily="50" charset="-128"/>
                <a:ea typeface="BIZ UDPゴシック" panose="020B0400000000000000" pitchFamily="50" charset="-128"/>
              </a:rPr>
              <a:t>独立行政法人国民生活センターHPより抜粋</a:t>
            </a:r>
            <a:endParaRPr sz="1100" dirty="0">
              <a:solidFill>
                <a:srgbClr val="666666"/>
              </a:solidFill>
              <a:latin typeface="BIZ UDPゴシック" panose="020B0400000000000000" pitchFamily="50" charset="-128"/>
              <a:ea typeface="BIZ UDPゴシック" panose="020B0400000000000000" pitchFamily="50" charset="-128"/>
            </a:endParaRPr>
          </a:p>
        </p:txBody>
      </p:sp>
      <p:pic>
        <p:nvPicPr>
          <p:cNvPr id="6" name="図 5">
            <a:extLst>
              <a:ext uri="{FF2B5EF4-FFF2-40B4-BE49-F238E27FC236}">
                <a16:creationId xmlns:a16="http://schemas.microsoft.com/office/drawing/2014/main" id="{B7DD8C64-C5DE-63CD-F8BC-CCE977A53030}"/>
              </a:ext>
            </a:extLst>
          </p:cNvPr>
          <p:cNvPicPr>
            <a:picLocks noChangeAspect="1"/>
          </p:cNvPicPr>
          <p:nvPr/>
        </p:nvPicPr>
        <p:blipFill>
          <a:blip r:embed="rId4"/>
          <a:stretch>
            <a:fillRect/>
          </a:stretch>
        </p:blipFill>
        <p:spPr>
          <a:xfrm rot="5400000">
            <a:off x="-2858062" y="2848880"/>
            <a:ext cx="7559675" cy="18619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2" name="図 1">
            <a:extLst>
              <a:ext uri="{FF2B5EF4-FFF2-40B4-BE49-F238E27FC236}">
                <a16:creationId xmlns:a16="http://schemas.microsoft.com/office/drawing/2014/main" id="{F8C20CF6-B696-37A0-B82E-7A48EEC4B3C7}"/>
              </a:ext>
            </a:extLst>
          </p:cNvPr>
          <p:cNvPicPr>
            <a:picLocks noChangeAspect="1"/>
          </p:cNvPicPr>
          <p:nvPr/>
        </p:nvPicPr>
        <p:blipFill>
          <a:blip r:embed="rId3"/>
          <a:stretch>
            <a:fillRect/>
          </a:stretch>
        </p:blipFill>
        <p:spPr>
          <a:xfrm rot="5400000">
            <a:off x="-2858062" y="2848880"/>
            <a:ext cx="7559675" cy="1861920"/>
          </a:xfrm>
          <a:prstGeom prst="rect">
            <a:avLst/>
          </a:prstGeom>
        </p:spPr>
      </p:pic>
      <p:sp>
        <p:nvSpPr>
          <p:cNvPr id="165" name="Google Shape;165;p29"/>
          <p:cNvSpPr txBox="1"/>
          <p:nvPr/>
        </p:nvSpPr>
        <p:spPr>
          <a:xfrm>
            <a:off x="841698" y="620058"/>
            <a:ext cx="9802500" cy="52318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ja" sz="2800" b="1" dirty="0">
                <a:solidFill>
                  <a:schemeClr val="dk1"/>
                </a:solidFill>
                <a:latin typeface="BIZ UDPゴシック" panose="020B0400000000000000" pitchFamily="50" charset="-128"/>
                <a:ea typeface="BIZ UDPゴシック" panose="020B0400000000000000" pitchFamily="50" charset="-128"/>
              </a:rPr>
              <a:t>低年齢層の子どものインターネットの利用内容</a:t>
            </a:r>
            <a:endParaRPr sz="2800" b="1" i="0" u="none" strike="noStrike" cap="none" dirty="0">
              <a:solidFill>
                <a:srgbClr val="000000"/>
              </a:solidFill>
              <a:latin typeface="BIZ UDPゴシック" panose="020B0400000000000000" pitchFamily="50" charset="-128"/>
              <a:ea typeface="BIZ UDPゴシック" panose="020B0400000000000000" pitchFamily="50" charset="-128"/>
            </a:endParaRPr>
          </a:p>
        </p:txBody>
      </p:sp>
      <p:grpSp>
        <p:nvGrpSpPr>
          <p:cNvPr id="4" name="グループ化 3">
            <a:extLst>
              <a:ext uri="{FF2B5EF4-FFF2-40B4-BE49-F238E27FC236}">
                <a16:creationId xmlns:a16="http://schemas.microsoft.com/office/drawing/2014/main" id="{92E25E14-9D47-8F6F-9B09-1C241DF89E4E}"/>
              </a:ext>
            </a:extLst>
          </p:cNvPr>
          <p:cNvGrpSpPr/>
          <p:nvPr/>
        </p:nvGrpSpPr>
        <p:grpSpPr>
          <a:xfrm>
            <a:off x="1727438" y="1436307"/>
            <a:ext cx="8031021" cy="5338550"/>
            <a:chOff x="947879" y="1388850"/>
            <a:chExt cx="8031021" cy="5338550"/>
          </a:xfrm>
        </p:grpSpPr>
        <p:pic>
          <p:nvPicPr>
            <p:cNvPr id="164" name="Google Shape;164;p29"/>
            <p:cNvPicPr preferRelativeResize="0"/>
            <p:nvPr/>
          </p:nvPicPr>
          <p:blipFill rotWithShape="1">
            <a:blip r:embed="rId4">
              <a:alphaModFix/>
            </a:blip>
            <a:srcRect t="2530" r="2118"/>
            <a:stretch/>
          </p:blipFill>
          <p:spPr>
            <a:xfrm>
              <a:off x="947879" y="1524000"/>
              <a:ext cx="8031021" cy="5203400"/>
            </a:xfrm>
            <a:prstGeom prst="rect">
              <a:avLst/>
            </a:prstGeom>
            <a:noFill/>
            <a:ln>
              <a:noFill/>
            </a:ln>
          </p:spPr>
        </p:pic>
        <p:sp>
          <p:nvSpPr>
            <p:cNvPr id="167" name="Google Shape;167;p29"/>
            <p:cNvSpPr/>
            <p:nvPr/>
          </p:nvSpPr>
          <p:spPr>
            <a:xfrm>
              <a:off x="4615750" y="1388850"/>
              <a:ext cx="915900" cy="5338500"/>
            </a:xfrm>
            <a:prstGeom prst="frame">
              <a:avLst>
                <a:gd name="adj1" fmla="val 12500"/>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ja" dirty="0">
                  <a:latin typeface="BIZ UDPゴシック" panose="020B0400000000000000" pitchFamily="50" charset="-128"/>
                  <a:ea typeface="BIZ UDPゴシック" panose="020B0400000000000000" pitchFamily="50" charset="-128"/>
                </a:rPr>
                <a:t> </a:t>
              </a:r>
              <a:endParaRPr dirty="0">
                <a:latin typeface="BIZ UDPゴシック" panose="020B0400000000000000" pitchFamily="50" charset="-128"/>
                <a:ea typeface="BIZ UDPゴシック" panose="020B0400000000000000" pitchFamily="50" charset="-128"/>
              </a:endParaRPr>
            </a:p>
          </p:txBody>
        </p:sp>
        <p:sp>
          <p:nvSpPr>
            <p:cNvPr id="168" name="Google Shape;168;p29"/>
            <p:cNvSpPr/>
            <p:nvPr/>
          </p:nvSpPr>
          <p:spPr>
            <a:xfrm>
              <a:off x="6142100" y="1388850"/>
              <a:ext cx="915900" cy="5338500"/>
            </a:xfrm>
            <a:prstGeom prst="frame">
              <a:avLst>
                <a:gd name="adj1" fmla="val 12500"/>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grpSp>
      <p:sp>
        <p:nvSpPr>
          <p:cNvPr id="3" name="Google Shape;159;p28">
            <a:extLst>
              <a:ext uri="{FF2B5EF4-FFF2-40B4-BE49-F238E27FC236}">
                <a16:creationId xmlns:a16="http://schemas.microsoft.com/office/drawing/2014/main" id="{76795E2C-F077-ACD5-2EB2-BCDA87167906}"/>
              </a:ext>
            </a:extLst>
          </p:cNvPr>
          <p:cNvSpPr txBox="1"/>
          <p:nvPr/>
        </p:nvSpPr>
        <p:spPr>
          <a:xfrm>
            <a:off x="6741157" y="7006425"/>
            <a:ext cx="3818100"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900" dirty="0">
                <a:solidFill>
                  <a:srgbClr val="666666"/>
                </a:solidFill>
                <a:latin typeface="BIZ UDPゴシック" panose="020B0400000000000000" pitchFamily="50" charset="-128"/>
                <a:ea typeface="BIZ UDPゴシック" panose="020B0400000000000000" pitchFamily="50" charset="-128"/>
              </a:rPr>
              <a:t>「低年齢層の子供のインターネット利用環境実態調査」（内閣府）</a:t>
            </a:r>
          </a:p>
          <a:p>
            <a:pPr marL="0" lvl="0" indent="0" algn="l" rtl="0">
              <a:spcBef>
                <a:spcPts val="0"/>
              </a:spcBef>
              <a:spcAft>
                <a:spcPts val="0"/>
              </a:spcAft>
              <a:buNone/>
            </a:pPr>
            <a:r>
              <a:rPr lang="ja-JP" altLang="en-US" sz="900" dirty="0">
                <a:solidFill>
                  <a:srgbClr val="666666"/>
                </a:solidFill>
                <a:latin typeface="BIZ UDPゴシック" panose="020B0400000000000000" pitchFamily="50" charset="-128"/>
                <a:ea typeface="BIZ UDPゴシック" panose="020B0400000000000000" pitchFamily="50" charset="-128"/>
              </a:rPr>
              <a:t>令和５年度 青少年のインターネット利用環境実態調査調査結果より抜粋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4" name="Google Shape;174;p30"/>
          <p:cNvPicPr preferRelativeResize="0"/>
          <p:nvPr/>
        </p:nvPicPr>
        <p:blipFill>
          <a:blip r:embed="rId3">
            <a:alphaModFix/>
          </a:blip>
          <a:stretch>
            <a:fillRect/>
          </a:stretch>
        </p:blipFill>
        <p:spPr>
          <a:xfrm>
            <a:off x="1181138" y="1769807"/>
            <a:ext cx="8329536" cy="4491117"/>
          </a:xfrm>
          <a:prstGeom prst="rect">
            <a:avLst/>
          </a:prstGeom>
          <a:noFill/>
          <a:ln>
            <a:noFill/>
          </a:ln>
        </p:spPr>
      </p:pic>
      <p:sp>
        <p:nvSpPr>
          <p:cNvPr id="175" name="Google Shape;175;p30"/>
          <p:cNvSpPr txBox="1"/>
          <p:nvPr/>
        </p:nvSpPr>
        <p:spPr>
          <a:xfrm>
            <a:off x="294005" y="5662247"/>
            <a:ext cx="10775400" cy="1384954"/>
          </a:xfrm>
          <a:prstGeom prst="rect">
            <a:avLst/>
          </a:prstGeom>
          <a:noFill/>
          <a:ln>
            <a:noFill/>
          </a:ln>
        </p:spPr>
        <p:txBody>
          <a:bodyPr spcFirstLastPara="1" wrap="square" lIns="91425" tIns="45700" rIns="91425" bIns="45700" anchor="ctr" anchorCtr="0">
            <a:spAutoFit/>
          </a:bodyPr>
          <a:lstStyle/>
          <a:p>
            <a:pPr marL="0" marR="0" lvl="0" indent="0" algn="ctr" rtl="0">
              <a:lnSpc>
                <a:spcPct val="150000"/>
              </a:lnSpc>
              <a:spcBef>
                <a:spcPts val="0"/>
              </a:spcBef>
              <a:spcAft>
                <a:spcPts val="0"/>
              </a:spcAft>
              <a:buClr>
                <a:schemeClr val="dk1"/>
              </a:buClr>
              <a:buSzPts val="4400"/>
              <a:buFont typeface="Arial"/>
              <a:buNone/>
            </a:pPr>
            <a:r>
              <a:rPr lang="ja" sz="2400" b="1" dirty="0">
                <a:solidFill>
                  <a:schemeClr val="dk1"/>
                </a:solidFill>
                <a:latin typeface="BIZ UDPゴシック" panose="020B0400000000000000" pitchFamily="50" charset="-128"/>
                <a:ea typeface="BIZ UDPゴシック" panose="020B0400000000000000" pitchFamily="50" charset="-128"/>
              </a:rPr>
              <a:t>契約購入金額の平均は約</a:t>
            </a:r>
            <a:r>
              <a:rPr lang="ja" sz="5600" b="1" dirty="0">
                <a:solidFill>
                  <a:schemeClr val="dk1"/>
                </a:solidFill>
                <a:latin typeface="BIZ UDPゴシック" panose="020B0400000000000000" pitchFamily="50" charset="-128"/>
                <a:ea typeface="BIZ UDPゴシック" panose="020B0400000000000000" pitchFamily="50" charset="-128"/>
              </a:rPr>
              <a:t>３３</a:t>
            </a:r>
            <a:r>
              <a:rPr lang="ja" sz="2400" b="1" dirty="0">
                <a:solidFill>
                  <a:schemeClr val="dk1"/>
                </a:solidFill>
                <a:latin typeface="BIZ UDPゴシック" panose="020B0400000000000000" pitchFamily="50" charset="-128"/>
                <a:ea typeface="BIZ UDPゴシック" panose="020B0400000000000000" pitchFamily="50" charset="-128"/>
              </a:rPr>
              <a:t>万円</a:t>
            </a:r>
            <a:endParaRPr sz="5400" b="0" i="0" u="none" strike="noStrike" cap="none" dirty="0">
              <a:solidFill>
                <a:srgbClr val="000000"/>
              </a:solidFill>
              <a:latin typeface="BIZ UDPゴシック" panose="020B0400000000000000" pitchFamily="50" charset="-128"/>
              <a:ea typeface="BIZ UDPゴシック" panose="020B0400000000000000" pitchFamily="50" charset="-128"/>
              <a:sym typeface="Arial"/>
            </a:endParaRPr>
          </a:p>
        </p:txBody>
      </p:sp>
      <p:pic>
        <p:nvPicPr>
          <p:cNvPr id="2" name="図 1">
            <a:extLst>
              <a:ext uri="{FF2B5EF4-FFF2-40B4-BE49-F238E27FC236}">
                <a16:creationId xmlns:a16="http://schemas.microsoft.com/office/drawing/2014/main" id="{FBB6E498-383C-B6D8-10C3-F128CB7EC26E}"/>
              </a:ext>
            </a:extLst>
          </p:cNvPr>
          <p:cNvPicPr>
            <a:picLocks noChangeAspect="1"/>
          </p:cNvPicPr>
          <p:nvPr/>
        </p:nvPicPr>
        <p:blipFill>
          <a:blip r:embed="rId4"/>
          <a:stretch>
            <a:fillRect/>
          </a:stretch>
        </p:blipFill>
        <p:spPr>
          <a:xfrm rot="5400000">
            <a:off x="-2858062" y="2848880"/>
            <a:ext cx="7559675" cy="1861920"/>
          </a:xfrm>
          <a:prstGeom prst="rect">
            <a:avLst/>
          </a:prstGeom>
        </p:spPr>
      </p:pic>
      <p:sp>
        <p:nvSpPr>
          <p:cNvPr id="4" name="正方形/長方形 3">
            <a:extLst>
              <a:ext uri="{FF2B5EF4-FFF2-40B4-BE49-F238E27FC236}">
                <a16:creationId xmlns:a16="http://schemas.microsoft.com/office/drawing/2014/main" id="{C4B9ABCB-E006-60EA-9E50-09C960052E07}"/>
              </a:ext>
            </a:extLst>
          </p:cNvPr>
          <p:cNvSpPr/>
          <p:nvPr/>
        </p:nvSpPr>
        <p:spPr>
          <a:xfrm>
            <a:off x="973781" y="512474"/>
            <a:ext cx="8744250" cy="1061788"/>
          </a:xfrm>
          <a:prstGeom prst="rect">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t>
            </a:r>
            <a:endParaRPr kumimoji="1" lang="ja-JP" altLang="en-US" dirty="0"/>
          </a:p>
        </p:txBody>
      </p:sp>
      <p:sp>
        <p:nvSpPr>
          <p:cNvPr id="173" name="Google Shape;173;p30"/>
          <p:cNvSpPr txBox="1">
            <a:spLocks noGrp="1"/>
          </p:cNvSpPr>
          <p:nvPr>
            <p:ph type="title"/>
          </p:nvPr>
        </p:nvSpPr>
        <p:spPr>
          <a:xfrm>
            <a:off x="573356" y="627890"/>
            <a:ext cx="9545100" cy="830956"/>
          </a:xfrm>
          <a:prstGeom prst="rect">
            <a:avLst/>
          </a:prstGeom>
        </p:spPr>
        <p:txBody>
          <a:bodyPr spcFirstLastPara="1" wrap="square" lIns="91425" tIns="45700" rIns="91425" bIns="45700" anchor="ctr" anchorCtr="0">
            <a:spAutoFit/>
          </a:bodyPr>
          <a:lstStyle/>
          <a:p>
            <a:pPr marL="0" lvl="0" indent="0" algn="ctr" rtl="0">
              <a:lnSpc>
                <a:spcPct val="100000"/>
              </a:lnSpc>
              <a:spcBef>
                <a:spcPts val="0"/>
              </a:spcBef>
              <a:spcAft>
                <a:spcPts val="0"/>
              </a:spcAft>
              <a:buNone/>
            </a:pPr>
            <a:r>
              <a:rPr lang="ja" sz="2400" b="1" dirty="0">
                <a:solidFill>
                  <a:schemeClr val="tx1"/>
                </a:solidFill>
              </a:rPr>
              <a:t>契約当事者が小中高生のオンラインゲームに関する相談</a:t>
            </a:r>
            <a:br>
              <a:rPr lang="en-US" altLang="ja" sz="2400" b="1" dirty="0">
                <a:solidFill>
                  <a:schemeClr val="tx1"/>
                </a:solidFill>
              </a:rPr>
            </a:br>
            <a:r>
              <a:rPr lang="ja" sz="2400" b="1" dirty="0">
                <a:solidFill>
                  <a:schemeClr val="tx1"/>
                </a:solidFill>
              </a:rPr>
              <a:t>契約購入金額（2022 年度）</a:t>
            </a:r>
            <a:endParaRPr sz="2400" b="1" dirty="0">
              <a:solidFill>
                <a:schemeClr val="tx1"/>
              </a:solidFill>
            </a:endParaRPr>
          </a:p>
        </p:txBody>
      </p:sp>
      <p:sp>
        <p:nvSpPr>
          <p:cNvPr id="3" name="Google Shape;159;p28">
            <a:extLst>
              <a:ext uri="{FF2B5EF4-FFF2-40B4-BE49-F238E27FC236}">
                <a16:creationId xmlns:a16="http://schemas.microsoft.com/office/drawing/2014/main" id="{970F8565-DFAF-DA0F-44ED-D99A691893AF}"/>
              </a:ext>
            </a:extLst>
          </p:cNvPr>
          <p:cNvSpPr txBox="1"/>
          <p:nvPr/>
        </p:nvSpPr>
        <p:spPr>
          <a:xfrm>
            <a:off x="6741157" y="6931785"/>
            <a:ext cx="3818100" cy="6001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900" dirty="0">
                <a:solidFill>
                  <a:srgbClr val="666666"/>
                </a:solidFill>
                <a:latin typeface="BIZ UDPゴシック" panose="020B0400000000000000" pitchFamily="50" charset="-128"/>
                <a:ea typeface="BIZ UDPゴシック" panose="020B0400000000000000" pitchFamily="50" charset="-128"/>
              </a:rPr>
              <a:t>独立行政法人国民生活センター</a:t>
            </a:r>
          </a:p>
          <a:p>
            <a:pPr marL="0" lvl="0" indent="0" algn="l" rtl="0">
              <a:spcBef>
                <a:spcPts val="0"/>
              </a:spcBef>
              <a:spcAft>
                <a:spcPts val="0"/>
              </a:spcAft>
              <a:buNone/>
            </a:pPr>
            <a:r>
              <a:rPr lang="en-US" altLang="ja-JP" sz="900" dirty="0">
                <a:solidFill>
                  <a:srgbClr val="666666"/>
                </a:solidFill>
                <a:latin typeface="BIZ UDPゴシック" panose="020B0400000000000000" pitchFamily="50" charset="-128"/>
                <a:ea typeface="BIZ UDPゴシック" panose="020B0400000000000000" pitchFamily="50" charset="-128"/>
              </a:rPr>
              <a:t>[</a:t>
            </a:r>
            <a:r>
              <a:rPr lang="ja-JP" altLang="en-US" sz="900" dirty="0">
                <a:solidFill>
                  <a:srgbClr val="666666"/>
                </a:solidFill>
                <a:latin typeface="BIZ UDPゴシック" panose="020B0400000000000000" pitchFamily="50" charset="-128"/>
                <a:ea typeface="BIZ UDPゴシック" panose="020B0400000000000000" pitchFamily="50" charset="-128"/>
              </a:rPr>
              <a:t>報告書本文</a:t>
            </a:r>
            <a:r>
              <a:rPr lang="en-US" altLang="ja-JP" sz="900" dirty="0">
                <a:solidFill>
                  <a:srgbClr val="666666"/>
                </a:solidFill>
                <a:latin typeface="BIZ UDPゴシック" panose="020B0400000000000000" pitchFamily="50" charset="-128"/>
                <a:ea typeface="BIZ UDPゴシック" panose="020B0400000000000000" pitchFamily="50" charset="-128"/>
              </a:rPr>
              <a:t>]</a:t>
            </a:r>
            <a:r>
              <a:rPr lang="ja-JP" altLang="en-US" sz="900" dirty="0">
                <a:solidFill>
                  <a:srgbClr val="666666"/>
                </a:solidFill>
                <a:latin typeface="BIZ UDPゴシック" panose="020B0400000000000000" pitchFamily="50" charset="-128"/>
                <a:ea typeface="BIZ UDPゴシック" panose="020B0400000000000000" pitchFamily="50" charset="-128"/>
              </a:rPr>
              <a:t>　子どものオンラインゲーム　無断課金につながるあぶない場面に注意！！より抜粋</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1"/>
          <p:cNvSpPr txBox="1">
            <a:spLocks noGrp="1"/>
          </p:cNvSpPr>
          <p:nvPr>
            <p:ph type="title"/>
          </p:nvPr>
        </p:nvSpPr>
        <p:spPr>
          <a:xfrm>
            <a:off x="571288" y="533425"/>
            <a:ext cx="9549237" cy="1261844"/>
          </a:xfrm>
          <a:prstGeom prst="rect">
            <a:avLst/>
          </a:prstGeom>
        </p:spPr>
        <p:txBody>
          <a:bodyPr spcFirstLastPara="1" wrap="square" lIns="91425" tIns="45700" rIns="91425" bIns="45700" anchor="ctr" anchorCtr="0">
            <a:spAutoFit/>
          </a:bodyPr>
          <a:lstStyle/>
          <a:p>
            <a:pPr marL="0" lvl="0" indent="0" algn="ctr" rtl="0">
              <a:lnSpc>
                <a:spcPct val="100000"/>
              </a:lnSpc>
              <a:spcBef>
                <a:spcPts val="0"/>
              </a:spcBef>
              <a:spcAft>
                <a:spcPts val="0"/>
              </a:spcAft>
              <a:buNone/>
            </a:pPr>
            <a:r>
              <a:rPr lang="ja" sz="3600" b="1" spc="600" dirty="0">
                <a:solidFill>
                  <a:schemeClr val="tx1"/>
                </a:solidFill>
              </a:rPr>
              <a:t>子ども</a:t>
            </a:r>
            <a:r>
              <a:rPr lang="ja" sz="2800" b="1" spc="600" dirty="0">
                <a:solidFill>
                  <a:schemeClr val="tx1"/>
                </a:solidFill>
              </a:rPr>
              <a:t>の</a:t>
            </a:r>
            <a:r>
              <a:rPr lang="ja" sz="3600" b="1" spc="600" dirty="0">
                <a:solidFill>
                  <a:schemeClr val="tx1"/>
                </a:solidFill>
              </a:rPr>
              <a:t>オンラインゲーム</a:t>
            </a:r>
            <a:r>
              <a:rPr lang="ja" sz="2800" b="1" spc="600" dirty="0">
                <a:solidFill>
                  <a:schemeClr val="tx1"/>
                </a:solidFill>
              </a:rPr>
              <a:t>の</a:t>
            </a:r>
            <a:br>
              <a:rPr lang="en-US" altLang="ja" sz="3200" b="1" spc="600" dirty="0">
                <a:solidFill>
                  <a:schemeClr val="tx1"/>
                </a:solidFill>
              </a:rPr>
            </a:br>
            <a:r>
              <a:rPr lang="ja" sz="4000" b="1" spc="600" dirty="0">
                <a:solidFill>
                  <a:srgbClr val="F29558"/>
                </a:solidFill>
              </a:rPr>
              <a:t>課金問題</a:t>
            </a:r>
            <a:r>
              <a:rPr lang="ja" sz="2800" b="1" spc="600" dirty="0">
                <a:solidFill>
                  <a:schemeClr val="tx1"/>
                </a:solidFill>
              </a:rPr>
              <a:t>は</a:t>
            </a:r>
            <a:r>
              <a:rPr lang="ja" sz="4000" b="1" spc="600" dirty="0">
                <a:solidFill>
                  <a:srgbClr val="F29558"/>
                </a:solidFill>
              </a:rPr>
              <a:t>深刻化</a:t>
            </a:r>
            <a:endParaRPr sz="4000" b="1" spc="600" dirty="0">
              <a:solidFill>
                <a:srgbClr val="F29558"/>
              </a:solidFill>
            </a:endParaRPr>
          </a:p>
        </p:txBody>
      </p:sp>
      <p:pic>
        <p:nvPicPr>
          <p:cNvPr id="181" name="Google Shape;181;p31"/>
          <p:cNvPicPr preferRelativeResize="0"/>
          <p:nvPr/>
        </p:nvPicPr>
        <p:blipFill rotWithShape="1">
          <a:blip r:embed="rId3">
            <a:alphaModFix/>
          </a:blip>
          <a:srcRect/>
          <a:stretch/>
        </p:blipFill>
        <p:spPr>
          <a:xfrm flipH="1">
            <a:off x="1709935" y="3197407"/>
            <a:ext cx="49660" cy="431390"/>
          </a:xfrm>
          <a:prstGeom prst="rect">
            <a:avLst/>
          </a:prstGeom>
          <a:noFill/>
          <a:ln>
            <a:noFill/>
          </a:ln>
        </p:spPr>
      </p:pic>
      <p:cxnSp>
        <p:nvCxnSpPr>
          <p:cNvPr id="6" name="直線コネクタ 5">
            <a:extLst>
              <a:ext uri="{FF2B5EF4-FFF2-40B4-BE49-F238E27FC236}">
                <a16:creationId xmlns:a16="http://schemas.microsoft.com/office/drawing/2014/main" id="{BB10947A-C4D5-0A06-5BD0-9772CEC39787}"/>
              </a:ext>
            </a:extLst>
          </p:cNvPr>
          <p:cNvCxnSpPr>
            <a:cxnSpLocks/>
          </p:cNvCxnSpPr>
          <p:nvPr/>
        </p:nvCxnSpPr>
        <p:spPr>
          <a:xfrm>
            <a:off x="1931160" y="1933344"/>
            <a:ext cx="6829492"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43F9A627-4C43-392E-F48B-B5325A521C6C}"/>
              </a:ext>
            </a:extLst>
          </p:cNvPr>
          <p:cNvSpPr txBox="1"/>
          <p:nvPr/>
        </p:nvSpPr>
        <p:spPr>
          <a:xfrm>
            <a:off x="1935369" y="2289834"/>
            <a:ext cx="3334337" cy="628890"/>
          </a:xfrm>
          <a:prstGeom prst="rect">
            <a:avLst/>
          </a:prstGeom>
          <a:noFill/>
        </p:spPr>
        <p:txBody>
          <a:bodyPr wrap="square">
            <a:spAutoFit/>
          </a:bodyPr>
          <a:lstStyle/>
          <a:p>
            <a:pPr marL="0" lvl="0" indent="0" algn="ctr" rtl="0">
              <a:lnSpc>
                <a:spcPct val="150000"/>
              </a:lnSpc>
              <a:spcBef>
                <a:spcPts val="0"/>
              </a:spcBef>
              <a:spcAft>
                <a:spcPts val="0"/>
              </a:spcAft>
              <a:buNone/>
            </a:pPr>
            <a:r>
              <a:rPr lang="ja-JP" altLang="en-US" sz="2800" dirty="0">
                <a:latin typeface="BIZ UDPゴシック" panose="020B0400000000000000" pitchFamily="50" charset="-128"/>
                <a:ea typeface="BIZ UDPゴシック" panose="020B0400000000000000" pitchFamily="50" charset="-128"/>
              </a:rPr>
              <a:t>課金方法の多様化</a:t>
            </a:r>
          </a:p>
        </p:txBody>
      </p:sp>
      <p:sp>
        <p:nvSpPr>
          <p:cNvPr id="15" name="タイトル 1">
            <a:extLst>
              <a:ext uri="{FF2B5EF4-FFF2-40B4-BE49-F238E27FC236}">
                <a16:creationId xmlns:a16="http://schemas.microsoft.com/office/drawing/2014/main" id="{0E5A4E25-E978-6DB3-1FB7-F8A3F9B74579}"/>
              </a:ext>
            </a:extLst>
          </p:cNvPr>
          <p:cNvSpPr txBox="1">
            <a:spLocks/>
          </p:cNvSpPr>
          <p:nvPr/>
        </p:nvSpPr>
        <p:spPr>
          <a:xfrm>
            <a:off x="1900024" y="3132073"/>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spc="300" dirty="0">
                <a:latin typeface="BIZ UDPゴシック" panose="020B0400000000000000" pitchFamily="50" charset="-128"/>
                <a:ea typeface="BIZ UDPゴシック" panose="020B0400000000000000" pitchFamily="50" charset="-128"/>
              </a:rPr>
              <a:t>親の</a:t>
            </a:r>
            <a:r>
              <a:rPr lang="ja-JP" altLang="en-US" sz="2000" b="1" spc="300" dirty="0">
                <a:solidFill>
                  <a:srgbClr val="F29558"/>
                </a:solidFill>
                <a:latin typeface="BIZ UDPゴシック" panose="020B0400000000000000" pitchFamily="50" charset="-128"/>
                <a:ea typeface="BIZ UDPゴシック" panose="020B0400000000000000" pitchFamily="50" charset="-128"/>
              </a:rPr>
              <a:t>アカウントパスワードを変更</a:t>
            </a:r>
            <a:r>
              <a:rPr lang="ja-JP" altLang="en-US" sz="2000" spc="300" dirty="0">
                <a:latin typeface="BIZ UDPゴシック" panose="020B0400000000000000" pitchFamily="50" charset="-128"/>
                <a:ea typeface="BIZ UDPゴシック" panose="020B0400000000000000" pitchFamily="50" charset="-128"/>
              </a:rPr>
              <a:t>して課金</a:t>
            </a:r>
          </a:p>
        </p:txBody>
      </p:sp>
      <p:sp>
        <p:nvSpPr>
          <p:cNvPr id="17" name="タイトル 1">
            <a:extLst>
              <a:ext uri="{FF2B5EF4-FFF2-40B4-BE49-F238E27FC236}">
                <a16:creationId xmlns:a16="http://schemas.microsoft.com/office/drawing/2014/main" id="{24317B82-D647-C736-E740-14D3162BE8D6}"/>
              </a:ext>
            </a:extLst>
          </p:cNvPr>
          <p:cNvSpPr txBox="1">
            <a:spLocks/>
          </p:cNvSpPr>
          <p:nvPr/>
        </p:nvSpPr>
        <p:spPr>
          <a:xfrm>
            <a:off x="1900024" y="3720986"/>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spc="300" dirty="0">
                <a:latin typeface="BIZ UDPゴシック" panose="020B0400000000000000" pitchFamily="50" charset="-128"/>
                <a:ea typeface="BIZ UDPゴシック" panose="020B0400000000000000" pitchFamily="50" charset="-128"/>
              </a:rPr>
              <a:t>指紋認証や顔認証を</a:t>
            </a:r>
            <a:r>
              <a:rPr lang="ja-JP" altLang="en-US" sz="2000" b="1" spc="300" dirty="0">
                <a:solidFill>
                  <a:srgbClr val="F29558"/>
                </a:solidFill>
                <a:latin typeface="BIZ UDPゴシック" panose="020B0400000000000000" pitchFamily="50" charset="-128"/>
                <a:ea typeface="BIZ UDPゴシック" panose="020B0400000000000000" pitchFamily="50" charset="-128"/>
              </a:rPr>
              <a:t>追加登録</a:t>
            </a:r>
            <a:r>
              <a:rPr lang="ja-JP" altLang="en-US" sz="2000" spc="300" dirty="0">
                <a:latin typeface="BIZ UDPゴシック" panose="020B0400000000000000" pitchFamily="50" charset="-128"/>
                <a:ea typeface="BIZ UDPゴシック" panose="020B0400000000000000" pitchFamily="50" charset="-128"/>
              </a:rPr>
              <a:t>して課金</a:t>
            </a:r>
          </a:p>
        </p:txBody>
      </p:sp>
      <p:sp>
        <p:nvSpPr>
          <p:cNvPr id="19" name="タイトル 1">
            <a:extLst>
              <a:ext uri="{FF2B5EF4-FFF2-40B4-BE49-F238E27FC236}">
                <a16:creationId xmlns:a16="http://schemas.microsoft.com/office/drawing/2014/main" id="{1FD5D511-DA32-4547-8C74-A6BB830118A1}"/>
              </a:ext>
            </a:extLst>
          </p:cNvPr>
          <p:cNvSpPr txBox="1">
            <a:spLocks/>
          </p:cNvSpPr>
          <p:nvPr/>
        </p:nvSpPr>
        <p:spPr>
          <a:xfrm>
            <a:off x="1900024" y="4309899"/>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b="1" spc="300" dirty="0">
                <a:solidFill>
                  <a:srgbClr val="F29558"/>
                </a:solidFill>
                <a:latin typeface="BIZ UDPゴシック" panose="020B0400000000000000" pitchFamily="50" charset="-128"/>
                <a:ea typeface="BIZ UDPゴシック" panose="020B0400000000000000" pitchFamily="50" charset="-128"/>
              </a:rPr>
              <a:t>キャリア決済</a:t>
            </a:r>
            <a:r>
              <a:rPr lang="ja-JP" altLang="en-US" sz="2000" spc="300" dirty="0">
                <a:latin typeface="BIZ UDPゴシック" panose="020B0400000000000000" pitchFamily="50" charset="-128"/>
                <a:ea typeface="BIZ UDPゴシック" panose="020B0400000000000000" pitchFamily="50" charset="-128"/>
              </a:rPr>
              <a:t>を利用した課金</a:t>
            </a:r>
          </a:p>
        </p:txBody>
      </p:sp>
      <p:sp>
        <p:nvSpPr>
          <p:cNvPr id="21" name="タイトル 1">
            <a:extLst>
              <a:ext uri="{FF2B5EF4-FFF2-40B4-BE49-F238E27FC236}">
                <a16:creationId xmlns:a16="http://schemas.microsoft.com/office/drawing/2014/main" id="{A1C01930-2EA5-90D2-3C90-946A3D735F39}"/>
              </a:ext>
            </a:extLst>
          </p:cNvPr>
          <p:cNvSpPr txBox="1">
            <a:spLocks/>
          </p:cNvSpPr>
          <p:nvPr/>
        </p:nvSpPr>
        <p:spPr>
          <a:xfrm>
            <a:off x="1900024" y="4898812"/>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spc="300" dirty="0">
                <a:latin typeface="BIZ UDPゴシック" panose="020B0400000000000000" pitchFamily="50" charset="-128"/>
                <a:ea typeface="BIZ UDPゴシック" panose="020B0400000000000000" pitchFamily="50" charset="-128"/>
              </a:rPr>
              <a:t>学習用に与えた</a:t>
            </a:r>
            <a:r>
              <a:rPr lang="ja-JP" altLang="en-US" sz="2000" b="1" spc="300" dirty="0">
                <a:solidFill>
                  <a:srgbClr val="F29558"/>
                </a:solidFill>
                <a:latin typeface="BIZ UDPゴシック" panose="020B0400000000000000" pitchFamily="50" charset="-128"/>
                <a:ea typeface="BIZ UDPゴシック" panose="020B0400000000000000" pitchFamily="50" charset="-128"/>
              </a:rPr>
              <a:t>タブレット</a:t>
            </a:r>
            <a:r>
              <a:rPr lang="ja-JP" altLang="en-US" sz="2000" spc="300" dirty="0">
                <a:latin typeface="BIZ UDPゴシック" panose="020B0400000000000000" pitchFamily="50" charset="-128"/>
                <a:ea typeface="BIZ UDPゴシック" panose="020B0400000000000000" pitchFamily="50" charset="-128"/>
              </a:rPr>
              <a:t>での課金</a:t>
            </a:r>
          </a:p>
        </p:txBody>
      </p:sp>
      <p:sp>
        <p:nvSpPr>
          <p:cNvPr id="23" name="タイトル 1">
            <a:extLst>
              <a:ext uri="{FF2B5EF4-FFF2-40B4-BE49-F238E27FC236}">
                <a16:creationId xmlns:a16="http://schemas.microsoft.com/office/drawing/2014/main" id="{68F4C4FB-4D87-A1C1-775E-0F2A94552FA5}"/>
              </a:ext>
            </a:extLst>
          </p:cNvPr>
          <p:cNvSpPr txBox="1">
            <a:spLocks/>
          </p:cNvSpPr>
          <p:nvPr/>
        </p:nvSpPr>
        <p:spPr>
          <a:xfrm>
            <a:off x="1900024" y="5487725"/>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b="1" spc="300" dirty="0">
                <a:solidFill>
                  <a:srgbClr val="F29558"/>
                </a:solidFill>
                <a:latin typeface="BIZ UDPゴシック" panose="020B0400000000000000" pitchFamily="50" charset="-128"/>
                <a:ea typeface="BIZ UDPゴシック" panose="020B0400000000000000" pitchFamily="50" charset="-128"/>
              </a:rPr>
              <a:t>古いスマートフォン</a:t>
            </a:r>
            <a:r>
              <a:rPr lang="ja-JP" altLang="en-US" sz="2000" spc="300" dirty="0">
                <a:latin typeface="BIZ UDPゴシック" panose="020B0400000000000000" pitchFamily="50" charset="-128"/>
                <a:ea typeface="BIZ UDPゴシック" panose="020B0400000000000000" pitchFamily="50" charset="-128"/>
              </a:rPr>
              <a:t>での課金</a:t>
            </a:r>
          </a:p>
        </p:txBody>
      </p:sp>
      <p:sp>
        <p:nvSpPr>
          <p:cNvPr id="25" name="タイトル 1">
            <a:extLst>
              <a:ext uri="{FF2B5EF4-FFF2-40B4-BE49-F238E27FC236}">
                <a16:creationId xmlns:a16="http://schemas.microsoft.com/office/drawing/2014/main" id="{4525D3BC-6628-C5AE-710E-96DC92F7E6D2}"/>
              </a:ext>
            </a:extLst>
          </p:cNvPr>
          <p:cNvSpPr txBox="1">
            <a:spLocks/>
          </p:cNvSpPr>
          <p:nvPr/>
        </p:nvSpPr>
        <p:spPr>
          <a:xfrm>
            <a:off x="1900024" y="6076638"/>
            <a:ext cx="8760653" cy="431390"/>
          </a:xfrm>
          <a:prstGeom prst="rect">
            <a:avLst/>
          </a:prstGeom>
        </p:spPr>
        <p:txBody>
          <a:bodyPr vert="horz" lIns="74295" tIns="37148" rIns="74295" bIns="37148"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nSpc>
                <a:spcPct val="150000"/>
              </a:lnSpc>
            </a:pPr>
            <a:r>
              <a:rPr lang="ja-JP" altLang="en-US" sz="2000" b="1" dirty="0">
                <a:solidFill>
                  <a:srgbClr val="F29558"/>
                </a:solidFill>
                <a:latin typeface="BIZ UDPゴシック" panose="020B0400000000000000" pitchFamily="50" charset="-128"/>
                <a:ea typeface="BIZ UDPゴシック" panose="020B0400000000000000" pitchFamily="50" charset="-128"/>
              </a:rPr>
              <a:t>クレジットカード情報</a:t>
            </a:r>
            <a:r>
              <a:rPr lang="ja-JP" altLang="en-US" sz="2000" dirty="0">
                <a:latin typeface="BIZ UDPゴシック" panose="020B0400000000000000" pitchFamily="50" charset="-128"/>
                <a:ea typeface="BIZ UDPゴシック" panose="020B0400000000000000" pitchFamily="50" charset="-128"/>
              </a:rPr>
              <a:t>を</a:t>
            </a:r>
            <a:r>
              <a:rPr lang="ja-JP" altLang="en-US" sz="2000" b="1" dirty="0">
                <a:solidFill>
                  <a:srgbClr val="F29558"/>
                </a:solidFill>
                <a:latin typeface="BIZ UDPゴシック" panose="020B0400000000000000" pitchFamily="50" charset="-128"/>
                <a:ea typeface="BIZ UDPゴシック" panose="020B0400000000000000" pitchFamily="50" charset="-128"/>
              </a:rPr>
              <a:t>登録</a:t>
            </a:r>
            <a:r>
              <a:rPr lang="ja-JP" altLang="en-US" sz="2000" dirty="0">
                <a:latin typeface="BIZ UDPゴシック" panose="020B0400000000000000" pitchFamily="50" charset="-128"/>
                <a:ea typeface="BIZ UDPゴシック" panose="020B0400000000000000" pitchFamily="50" charset="-128"/>
              </a:rPr>
              <a:t>していたことを</a:t>
            </a:r>
            <a:r>
              <a:rPr lang="ja-JP" altLang="en-US" sz="2000" b="1" dirty="0">
                <a:solidFill>
                  <a:srgbClr val="F29558"/>
                </a:solidFill>
                <a:latin typeface="BIZ UDPゴシック" panose="020B0400000000000000" pitchFamily="50" charset="-128"/>
                <a:ea typeface="BIZ UDPゴシック" panose="020B0400000000000000" pitchFamily="50" charset="-128"/>
              </a:rPr>
              <a:t>忘れていた</a:t>
            </a:r>
            <a:r>
              <a:rPr lang="ja-JP" altLang="en-US" sz="2000" dirty="0">
                <a:latin typeface="BIZ UDPゴシック" panose="020B0400000000000000" pitchFamily="50" charset="-128"/>
                <a:ea typeface="BIZ UDPゴシック" panose="020B0400000000000000" pitchFamily="50" charset="-128"/>
              </a:rPr>
              <a:t>場合の課金</a:t>
            </a:r>
          </a:p>
        </p:txBody>
      </p:sp>
      <p:pic>
        <p:nvPicPr>
          <p:cNvPr id="30" name="Google Shape;181;p31">
            <a:extLst>
              <a:ext uri="{FF2B5EF4-FFF2-40B4-BE49-F238E27FC236}">
                <a16:creationId xmlns:a16="http://schemas.microsoft.com/office/drawing/2014/main" id="{EE5009AC-227A-0E2E-D5DC-1826B2C27E9A}"/>
              </a:ext>
            </a:extLst>
          </p:cNvPr>
          <p:cNvPicPr preferRelativeResize="0"/>
          <p:nvPr/>
        </p:nvPicPr>
        <p:blipFill rotWithShape="1">
          <a:blip r:embed="rId3">
            <a:alphaModFix/>
          </a:blip>
          <a:srcRect/>
          <a:stretch/>
        </p:blipFill>
        <p:spPr>
          <a:xfrm flipH="1">
            <a:off x="1709935" y="3783403"/>
            <a:ext cx="49660" cy="431390"/>
          </a:xfrm>
          <a:prstGeom prst="rect">
            <a:avLst/>
          </a:prstGeom>
          <a:noFill/>
          <a:ln>
            <a:noFill/>
          </a:ln>
        </p:spPr>
      </p:pic>
      <p:pic>
        <p:nvPicPr>
          <p:cNvPr id="31" name="Google Shape;181;p31">
            <a:extLst>
              <a:ext uri="{FF2B5EF4-FFF2-40B4-BE49-F238E27FC236}">
                <a16:creationId xmlns:a16="http://schemas.microsoft.com/office/drawing/2014/main" id="{41177677-4719-F743-8031-96E219D37268}"/>
              </a:ext>
            </a:extLst>
          </p:cNvPr>
          <p:cNvPicPr preferRelativeResize="0"/>
          <p:nvPr/>
        </p:nvPicPr>
        <p:blipFill rotWithShape="1">
          <a:blip r:embed="rId3">
            <a:alphaModFix/>
          </a:blip>
          <a:srcRect/>
          <a:stretch/>
        </p:blipFill>
        <p:spPr>
          <a:xfrm flipH="1">
            <a:off x="1709935" y="4369399"/>
            <a:ext cx="49660" cy="431390"/>
          </a:xfrm>
          <a:prstGeom prst="rect">
            <a:avLst/>
          </a:prstGeom>
          <a:noFill/>
          <a:ln>
            <a:noFill/>
          </a:ln>
        </p:spPr>
      </p:pic>
      <p:pic>
        <p:nvPicPr>
          <p:cNvPr id="160" name="Google Shape;181;p31">
            <a:extLst>
              <a:ext uri="{FF2B5EF4-FFF2-40B4-BE49-F238E27FC236}">
                <a16:creationId xmlns:a16="http://schemas.microsoft.com/office/drawing/2014/main" id="{9228D5D9-4691-7B5A-7335-26C2635DA2AE}"/>
              </a:ext>
            </a:extLst>
          </p:cNvPr>
          <p:cNvPicPr preferRelativeResize="0"/>
          <p:nvPr/>
        </p:nvPicPr>
        <p:blipFill rotWithShape="1">
          <a:blip r:embed="rId3">
            <a:alphaModFix/>
          </a:blip>
          <a:srcRect/>
          <a:stretch/>
        </p:blipFill>
        <p:spPr>
          <a:xfrm flipH="1">
            <a:off x="1709935" y="4955395"/>
            <a:ext cx="49660" cy="431390"/>
          </a:xfrm>
          <a:prstGeom prst="rect">
            <a:avLst/>
          </a:prstGeom>
          <a:noFill/>
          <a:ln>
            <a:noFill/>
          </a:ln>
        </p:spPr>
      </p:pic>
      <p:pic>
        <p:nvPicPr>
          <p:cNvPr id="161" name="Google Shape;181;p31">
            <a:extLst>
              <a:ext uri="{FF2B5EF4-FFF2-40B4-BE49-F238E27FC236}">
                <a16:creationId xmlns:a16="http://schemas.microsoft.com/office/drawing/2014/main" id="{8298515C-9C55-0783-2330-47FF08106298}"/>
              </a:ext>
            </a:extLst>
          </p:cNvPr>
          <p:cNvPicPr preferRelativeResize="0"/>
          <p:nvPr/>
        </p:nvPicPr>
        <p:blipFill rotWithShape="1">
          <a:blip r:embed="rId3">
            <a:alphaModFix/>
          </a:blip>
          <a:srcRect/>
          <a:stretch/>
        </p:blipFill>
        <p:spPr>
          <a:xfrm flipH="1">
            <a:off x="1709935" y="6127388"/>
            <a:ext cx="49660" cy="431390"/>
          </a:xfrm>
          <a:prstGeom prst="rect">
            <a:avLst/>
          </a:prstGeom>
          <a:noFill/>
          <a:ln>
            <a:noFill/>
          </a:ln>
        </p:spPr>
      </p:pic>
      <p:pic>
        <p:nvPicPr>
          <p:cNvPr id="162" name="Google Shape;181;p31">
            <a:extLst>
              <a:ext uri="{FF2B5EF4-FFF2-40B4-BE49-F238E27FC236}">
                <a16:creationId xmlns:a16="http://schemas.microsoft.com/office/drawing/2014/main" id="{9FC5D376-BF5D-8B2F-14D3-1059318C85B9}"/>
              </a:ext>
            </a:extLst>
          </p:cNvPr>
          <p:cNvPicPr preferRelativeResize="0"/>
          <p:nvPr/>
        </p:nvPicPr>
        <p:blipFill rotWithShape="1">
          <a:blip r:embed="rId3">
            <a:alphaModFix/>
          </a:blip>
          <a:srcRect/>
          <a:stretch/>
        </p:blipFill>
        <p:spPr>
          <a:xfrm flipH="1">
            <a:off x="1709935" y="5541391"/>
            <a:ext cx="49660" cy="431390"/>
          </a:xfrm>
          <a:prstGeom prst="rect">
            <a:avLst/>
          </a:prstGeom>
          <a:noFill/>
          <a:ln>
            <a:noFill/>
          </a:ln>
        </p:spPr>
      </p:pic>
      <p:grpSp>
        <p:nvGrpSpPr>
          <p:cNvPr id="4" name="グループ化 3">
            <a:extLst>
              <a:ext uri="{FF2B5EF4-FFF2-40B4-BE49-F238E27FC236}">
                <a16:creationId xmlns:a16="http://schemas.microsoft.com/office/drawing/2014/main" id="{49F28913-84E6-2F9D-7A2E-BF49BFCC38FD}"/>
              </a:ext>
            </a:extLst>
          </p:cNvPr>
          <p:cNvGrpSpPr/>
          <p:nvPr/>
        </p:nvGrpSpPr>
        <p:grpSpPr>
          <a:xfrm>
            <a:off x="1512648" y="2518505"/>
            <a:ext cx="496180" cy="355540"/>
            <a:chOff x="3551663" y="5291317"/>
            <a:chExt cx="370979" cy="265826"/>
          </a:xfrm>
        </p:grpSpPr>
        <p:sp>
          <p:nvSpPr>
            <p:cNvPr id="2" name="二等辺三角形 1">
              <a:extLst>
                <a:ext uri="{FF2B5EF4-FFF2-40B4-BE49-F238E27FC236}">
                  <a16:creationId xmlns:a16="http://schemas.microsoft.com/office/drawing/2014/main" id="{26E829EC-4E17-9D27-1FFA-78D38F670279}"/>
                </a:ext>
              </a:extLst>
            </p:cNvPr>
            <p:cNvSpPr/>
            <p:nvPr/>
          </p:nvSpPr>
          <p:spPr>
            <a:xfrm rot="5400000">
              <a:off x="3490319" y="5352661"/>
              <a:ext cx="265826" cy="143137"/>
            </a:xfrm>
            <a:prstGeom prst="triangle">
              <a:avLst/>
            </a:prstGeom>
            <a:solidFill>
              <a:srgbClr val="F7B2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sp>
          <p:nvSpPr>
            <p:cNvPr id="3" name="二等辺三角形 2">
              <a:extLst>
                <a:ext uri="{FF2B5EF4-FFF2-40B4-BE49-F238E27FC236}">
                  <a16:creationId xmlns:a16="http://schemas.microsoft.com/office/drawing/2014/main" id="{66B4481A-C36A-BDE3-F20C-7161D2EAB45D}"/>
                </a:ext>
              </a:extLst>
            </p:cNvPr>
            <p:cNvSpPr/>
            <p:nvPr/>
          </p:nvSpPr>
          <p:spPr>
            <a:xfrm rot="5400000">
              <a:off x="3718161" y="5352661"/>
              <a:ext cx="265826" cy="143137"/>
            </a:xfrm>
            <a:prstGeom prst="triangle">
              <a:avLst/>
            </a:prstGeom>
            <a:solidFill>
              <a:schemeClr val="bg1"/>
            </a:solidFill>
            <a:ln>
              <a:solidFill>
                <a:srgbClr val="F7B26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a:extLst>
            <a:ext uri="{FF2B5EF4-FFF2-40B4-BE49-F238E27FC236}">
              <a16:creationId xmlns:a16="http://schemas.microsoft.com/office/drawing/2014/main" id="{53744891-85C0-A541-72E6-126343A21118}"/>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DED4312D-E5F7-1ED0-8D12-18AFA61E0E73}"/>
              </a:ext>
            </a:extLst>
          </p:cNvPr>
          <p:cNvSpPr/>
          <p:nvPr/>
        </p:nvSpPr>
        <p:spPr>
          <a:xfrm>
            <a:off x="973781" y="2127148"/>
            <a:ext cx="8744250" cy="2218710"/>
          </a:xfrm>
          <a:prstGeom prst="rect">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t>
            </a:r>
            <a:endParaRPr kumimoji="1" lang="ja-JP" altLang="en-US" dirty="0"/>
          </a:p>
        </p:txBody>
      </p:sp>
      <p:grpSp>
        <p:nvGrpSpPr>
          <p:cNvPr id="6" name="グループ化 5">
            <a:extLst>
              <a:ext uri="{FF2B5EF4-FFF2-40B4-BE49-F238E27FC236}">
                <a16:creationId xmlns:a16="http://schemas.microsoft.com/office/drawing/2014/main" id="{351490BD-635C-228D-3021-BDC44658BECE}"/>
              </a:ext>
            </a:extLst>
          </p:cNvPr>
          <p:cNvGrpSpPr/>
          <p:nvPr/>
        </p:nvGrpSpPr>
        <p:grpSpPr>
          <a:xfrm>
            <a:off x="973781" y="961430"/>
            <a:ext cx="2673987" cy="913386"/>
            <a:chOff x="973781" y="368737"/>
            <a:chExt cx="2673987" cy="913386"/>
          </a:xfrm>
        </p:grpSpPr>
        <p:pic>
          <p:nvPicPr>
            <p:cNvPr id="4" name="図 3">
              <a:extLst>
                <a:ext uri="{FF2B5EF4-FFF2-40B4-BE49-F238E27FC236}">
                  <a16:creationId xmlns:a16="http://schemas.microsoft.com/office/drawing/2014/main" id="{F232F462-A525-63FD-B3A1-027BF480ED97}"/>
                </a:ext>
              </a:extLst>
            </p:cNvPr>
            <p:cNvPicPr>
              <a:picLocks noChangeAspect="1"/>
            </p:cNvPicPr>
            <p:nvPr/>
          </p:nvPicPr>
          <p:blipFill>
            <a:blip r:embed="rId3"/>
            <a:stretch>
              <a:fillRect/>
            </a:stretch>
          </p:blipFill>
          <p:spPr>
            <a:xfrm>
              <a:off x="973781" y="453565"/>
              <a:ext cx="2673987" cy="828558"/>
            </a:xfrm>
            <a:prstGeom prst="rect">
              <a:avLst/>
            </a:prstGeom>
          </p:spPr>
        </p:pic>
        <p:sp>
          <p:nvSpPr>
            <p:cNvPr id="5" name="タイトル 1">
              <a:extLst>
                <a:ext uri="{FF2B5EF4-FFF2-40B4-BE49-F238E27FC236}">
                  <a16:creationId xmlns:a16="http://schemas.microsoft.com/office/drawing/2014/main" id="{E695A692-F6B7-6542-25DE-1C6F304FDD67}"/>
                </a:ext>
              </a:extLst>
            </p:cNvPr>
            <p:cNvSpPr txBox="1">
              <a:spLocks/>
            </p:cNvSpPr>
            <p:nvPr/>
          </p:nvSpPr>
          <p:spPr>
            <a:xfrm>
              <a:off x="1239321" y="368737"/>
              <a:ext cx="2142906" cy="818651"/>
            </a:xfrm>
            <a:prstGeom prst="rect">
              <a:avLst/>
            </a:prstGeom>
          </p:spPr>
          <p:txBody>
            <a:bodyPr vert="horz" lIns="74295" tIns="37148" rIns="74295" bIns="37148"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2000" b="1" dirty="0">
                  <a:solidFill>
                    <a:schemeClr val="bg1"/>
                  </a:solidFill>
                  <a:latin typeface="BIZ UDPゴシック" panose="020B0400000000000000" pitchFamily="50" charset="-128"/>
                  <a:ea typeface="BIZ UDPゴシック" panose="020B0400000000000000" pitchFamily="50" charset="-128"/>
                </a:rPr>
                <a:t>事　例　</a:t>
              </a:r>
              <a:r>
                <a:rPr lang="en-US" altLang="ja-JP" sz="2000" b="1" dirty="0">
                  <a:solidFill>
                    <a:schemeClr val="bg1"/>
                  </a:solidFill>
                  <a:latin typeface="BIZ UDPゴシック" panose="020B0400000000000000" pitchFamily="50" charset="-128"/>
                  <a:ea typeface="BIZ UDPゴシック" panose="020B0400000000000000" pitchFamily="50" charset="-128"/>
                </a:rPr>
                <a:t>1</a:t>
              </a:r>
              <a:endParaRPr lang="ja-JP" altLang="en-US" sz="2000" b="1" dirty="0">
                <a:solidFill>
                  <a:schemeClr val="bg1"/>
                </a:solidFill>
                <a:latin typeface="BIZ UDPゴシック" panose="020B0400000000000000" pitchFamily="50" charset="-128"/>
                <a:ea typeface="BIZ UDPゴシック" panose="020B0400000000000000" pitchFamily="50" charset="-128"/>
              </a:endParaRPr>
            </a:p>
          </p:txBody>
        </p:sp>
      </p:grpSp>
      <p:sp>
        <p:nvSpPr>
          <p:cNvPr id="208" name="Google Shape;208;p32">
            <a:extLst>
              <a:ext uri="{FF2B5EF4-FFF2-40B4-BE49-F238E27FC236}">
                <a16:creationId xmlns:a16="http://schemas.microsoft.com/office/drawing/2014/main" id="{B3A101E1-B116-8908-2343-AED4EE718A4C}"/>
              </a:ext>
            </a:extLst>
          </p:cNvPr>
          <p:cNvSpPr txBox="1"/>
          <p:nvPr/>
        </p:nvSpPr>
        <p:spPr>
          <a:xfrm>
            <a:off x="1387910" y="2500228"/>
            <a:ext cx="7915992" cy="1393500"/>
          </a:xfrm>
          <a:prstGeom prst="rect">
            <a:avLst/>
          </a:prstGeom>
          <a:no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ja" sz="2400" dirty="0">
                <a:latin typeface="BIZ UDPゴシック" panose="020B0400000000000000" pitchFamily="50" charset="-128"/>
                <a:ea typeface="BIZ UDPゴシック" panose="020B0400000000000000" pitchFamily="50" charset="-128"/>
              </a:rPr>
              <a:t>小学生の子どもが、友達に「キャリア決済だとお金がかからない」と教えられ、スマホでオンラインゲームに高額課金</a:t>
            </a:r>
            <a:endParaRPr sz="2400" dirty="0">
              <a:latin typeface="BIZ UDPゴシック" panose="020B0400000000000000" pitchFamily="50" charset="-128"/>
              <a:ea typeface="BIZ UDPゴシック" panose="020B0400000000000000" pitchFamily="50" charset="-128"/>
            </a:endParaRPr>
          </a:p>
        </p:txBody>
      </p:sp>
      <p:pic>
        <p:nvPicPr>
          <p:cNvPr id="7" name="図 6">
            <a:extLst>
              <a:ext uri="{FF2B5EF4-FFF2-40B4-BE49-F238E27FC236}">
                <a16:creationId xmlns:a16="http://schemas.microsoft.com/office/drawing/2014/main" id="{4C5F3B37-2BBB-E1EC-89B8-4B7ACBF80181}"/>
              </a:ext>
            </a:extLst>
          </p:cNvPr>
          <p:cNvPicPr>
            <a:picLocks noChangeAspect="1"/>
          </p:cNvPicPr>
          <p:nvPr/>
        </p:nvPicPr>
        <p:blipFill>
          <a:blip r:embed="rId4"/>
          <a:stretch>
            <a:fillRect/>
          </a:stretch>
        </p:blipFill>
        <p:spPr>
          <a:xfrm>
            <a:off x="5257081" y="5025967"/>
            <a:ext cx="853017" cy="1559278"/>
          </a:xfrm>
          <a:prstGeom prst="rect">
            <a:avLst/>
          </a:prstGeom>
        </p:spPr>
      </p:pic>
      <p:pic>
        <p:nvPicPr>
          <p:cNvPr id="8" name="図 7">
            <a:extLst>
              <a:ext uri="{FF2B5EF4-FFF2-40B4-BE49-F238E27FC236}">
                <a16:creationId xmlns:a16="http://schemas.microsoft.com/office/drawing/2014/main" id="{F821D348-78AE-82D4-3F1A-4346C573FB4E}"/>
              </a:ext>
            </a:extLst>
          </p:cNvPr>
          <p:cNvPicPr>
            <a:picLocks noChangeAspect="1"/>
          </p:cNvPicPr>
          <p:nvPr/>
        </p:nvPicPr>
        <p:blipFill>
          <a:blip r:embed="rId5"/>
          <a:stretch>
            <a:fillRect/>
          </a:stretch>
        </p:blipFill>
        <p:spPr>
          <a:xfrm>
            <a:off x="4280469" y="5007623"/>
            <a:ext cx="642055" cy="1577622"/>
          </a:xfrm>
          <a:prstGeom prst="rect">
            <a:avLst/>
          </a:prstGeom>
        </p:spPr>
      </p:pic>
      <p:pic>
        <p:nvPicPr>
          <p:cNvPr id="9" name="Google Shape;260;p10">
            <a:extLst>
              <a:ext uri="{FF2B5EF4-FFF2-40B4-BE49-F238E27FC236}">
                <a16:creationId xmlns:a16="http://schemas.microsoft.com/office/drawing/2014/main" id="{7CA965DA-5FEC-C840-8EFC-4F827ACB2578}"/>
              </a:ext>
            </a:extLst>
          </p:cNvPr>
          <p:cNvPicPr preferRelativeResize="0"/>
          <p:nvPr/>
        </p:nvPicPr>
        <p:blipFill rotWithShape="1">
          <a:blip r:embed="rId6">
            <a:alphaModFix/>
          </a:blip>
          <a:srcRect/>
          <a:stretch/>
        </p:blipFill>
        <p:spPr>
          <a:xfrm rot="20639548">
            <a:off x="2874151" y="5242451"/>
            <a:ext cx="633123" cy="1107965"/>
          </a:xfrm>
          <a:prstGeom prst="rect">
            <a:avLst/>
          </a:prstGeom>
          <a:noFill/>
          <a:ln>
            <a:noFill/>
          </a:ln>
        </p:spPr>
      </p:pic>
      <p:pic>
        <p:nvPicPr>
          <p:cNvPr id="10" name="Google Shape;94;p1">
            <a:extLst>
              <a:ext uri="{FF2B5EF4-FFF2-40B4-BE49-F238E27FC236}">
                <a16:creationId xmlns:a16="http://schemas.microsoft.com/office/drawing/2014/main" id="{6027C963-FAEA-4B3A-EDD0-BE78AAA18C90}"/>
              </a:ext>
            </a:extLst>
          </p:cNvPr>
          <p:cNvPicPr preferRelativeResize="0"/>
          <p:nvPr/>
        </p:nvPicPr>
        <p:blipFill rotWithShape="1">
          <a:blip r:embed="rId7">
            <a:alphaModFix/>
          </a:blip>
          <a:srcRect/>
          <a:stretch/>
        </p:blipFill>
        <p:spPr>
          <a:xfrm rot="737454">
            <a:off x="6875320" y="5222917"/>
            <a:ext cx="487285" cy="487285"/>
          </a:xfrm>
          <a:prstGeom prst="rect">
            <a:avLst/>
          </a:prstGeom>
          <a:noFill/>
          <a:ln>
            <a:noFill/>
          </a:ln>
        </p:spPr>
      </p:pic>
    </p:spTree>
    <p:extLst>
      <p:ext uri="{BB962C8B-B14F-4D97-AF65-F5344CB8AC3E}">
        <p14:creationId xmlns:p14="http://schemas.microsoft.com/office/powerpoint/2010/main" val="466885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6">
          <a:extLst>
            <a:ext uri="{FF2B5EF4-FFF2-40B4-BE49-F238E27FC236}">
              <a16:creationId xmlns:a16="http://schemas.microsoft.com/office/drawing/2014/main" id="{61766E7F-C2F5-D3E2-FF46-B4B8FB62231F}"/>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A6497A29-C1C4-A9B5-9A36-B47F66585C9D}"/>
              </a:ext>
            </a:extLst>
          </p:cNvPr>
          <p:cNvSpPr/>
          <p:nvPr/>
        </p:nvSpPr>
        <p:spPr>
          <a:xfrm>
            <a:off x="973781" y="2127148"/>
            <a:ext cx="8744250" cy="2218710"/>
          </a:xfrm>
          <a:prstGeom prst="rect">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t>
            </a:r>
            <a:endParaRPr kumimoji="1" lang="ja-JP" altLang="en-US" dirty="0"/>
          </a:p>
        </p:txBody>
      </p:sp>
      <p:grpSp>
        <p:nvGrpSpPr>
          <p:cNvPr id="6" name="グループ化 5">
            <a:extLst>
              <a:ext uri="{FF2B5EF4-FFF2-40B4-BE49-F238E27FC236}">
                <a16:creationId xmlns:a16="http://schemas.microsoft.com/office/drawing/2014/main" id="{5B7B50AA-4492-354C-B235-26C83BB74404}"/>
              </a:ext>
            </a:extLst>
          </p:cNvPr>
          <p:cNvGrpSpPr/>
          <p:nvPr/>
        </p:nvGrpSpPr>
        <p:grpSpPr>
          <a:xfrm>
            <a:off x="973781" y="961430"/>
            <a:ext cx="2673987" cy="913386"/>
            <a:chOff x="973781" y="368737"/>
            <a:chExt cx="2673987" cy="913386"/>
          </a:xfrm>
        </p:grpSpPr>
        <p:pic>
          <p:nvPicPr>
            <p:cNvPr id="4" name="図 3">
              <a:extLst>
                <a:ext uri="{FF2B5EF4-FFF2-40B4-BE49-F238E27FC236}">
                  <a16:creationId xmlns:a16="http://schemas.microsoft.com/office/drawing/2014/main" id="{B5803D1B-99CF-8547-7DD0-758806EA6FE8}"/>
                </a:ext>
              </a:extLst>
            </p:cNvPr>
            <p:cNvPicPr>
              <a:picLocks noChangeAspect="1"/>
            </p:cNvPicPr>
            <p:nvPr/>
          </p:nvPicPr>
          <p:blipFill>
            <a:blip r:embed="rId3"/>
            <a:stretch>
              <a:fillRect/>
            </a:stretch>
          </p:blipFill>
          <p:spPr>
            <a:xfrm>
              <a:off x="973781" y="453565"/>
              <a:ext cx="2673987" cy="828558"/>
            </a:xfrm>
            <a:prstGeom prst="rect">
              <a:avLst/>
            </a:prstGeom>
          </p:spPr>
        </p:pic>
        <p:sp>
          <p:nvSpPr>
            <p:cNvPr id="5" name="タイトル 1">
              <a:extLst>
                <a:ext uri="{FF2B5EF4-FFF2-40B4-BE49-F238E27FC236}">
                  <a16:creationId xmlns:a16="http://schemas.microsoft.com/office/drawing/2014/main" id="{D96A03C8-8B96-7089-BDA4-2FBBD936D3C9}"/>
                </a:ext>
              </a:extLst>
            </p:cNvPr>
            <p:cNvSpPr txBox="1">
              <a:spLocks/>
            </p:cNvSpPr>
            <p:nvPr/>
          </p:nvSpPr>
          <p:spPr>
            <a:xfrm>
              <a:off x="1239321" y="368737"/>
              <a:ext cx="2142906" cy="818651"/>
            </a:xfrm>
            <a:prstGeom prst="rect">
              <a:avLst/>
            </a:prstGeom>
          </p:spPr>
          <p:txBody>
            <a:bodyPr vert="horz" lIns="74295" tIns="37148" rIns="74295" bIns="37148"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2000" b="1" dirty="0">
                  <a:solidFill>
                    <a:schemeClr val="bg1"/>
                  </a:solidFill>
                  <a:latin typeface="BIZ UDPゴシック" panose="020B0400000000000000" pitchFamily="50" charset="-128"/>
                  <a:ea typeface="BIZ UDPゴシック" panose="020B0400000000000000" pitchFamily="50" charset="-128"/>
                </a:rPr>
                <a:t>事　例　</a:t>
              </a:r>
              <a:r>
                <a:rPr lang="en-US" altLang="ja-JP" sz="2000" b="1" dirty="0">
                  <a:solidFill>
                    <a:schemeClr val="bg1"/>
                  </a:solidFill>
                  <a:latin typeface="BIZ UDPゴシック" panose="020B0400000000000000" pitchFamily="50" charset="-128"/>
                  <a:ea typeface="BIZ UDPゴシック" panose="020B0400000000000000" pitchFamily="50" charset="-128"/>
                </a:rPr>
                <a:t>2</a:t>
              </a:r>
              <a:endParaRPr lang="ja-JP" altLang="en-US" sz="2000" b="1" dirty="0">
                <a:solidFill>
                  <a:schemeClr val="bg1"/>
                </a:solidFill>
                <a:latin typeface="BIZ UDPゴシック" panose="020B0400000000000000" pitchFamily="50" charset="-128"/>
                <a:ea typeface="BIZ UDPゴシック" panose="020B0400000000000000" pitchFamily="50" charset="-128"/>
              </a:endParaRPr>
            </a:p>
          </p:txBody>
        </p:sp>
      </p:grpSp>
      <p:sp>
        <p:nvSpPr>
          <p:cNvPr id="208" name="Google Shape;208;p32">
            <a:extLst>
              <a:ext uri="{FF2B5EF4-FFF2-40B4-BE49-F238E27FC236}">
                <a16:creationId xmlns:a16="http://schemas.microsoft.com/office/drawing/2014/main" id="{19510CF3-C551-BA42-DD8B-C8326D89DB31}"/>
              </a:ext>
            </a:extLst>
          </p:cNvPr>
          <p:cNvSpPr txBox="1"/>
          <p:nvPr/>
        </p:nvSpPr>
        <p:spPr>
          <a:xfrm>
            <a:off x="1387910" y="2500228"/>
            <a:ext cx="7915992" cy="1393500"/>
          </a:xfrm>
          <a:prstGeom prst="rect">
            <a:avLst/>
          </a:prstGeom>
          <a:no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chemeClr val="dk1"/>
              </a:buClr>
              <a:buSzPts val="1100"/>
              <a:buFont typeface="Arial"/>
              <a:buNone/>
            </a:pPr>
            <a:r>
              <a:rPr lang="ja-JP" altLang="en-US" sz="2400" dirty="0">
                <a:latin typeface="BIZ UDPゴシック" panose="020B0400000000000000" pitchFamily="50" charset="-128"/>
                <a:ea typeface="BIZ UDPゴシック" panose="020B0400000000000000" pitchFamily="50" charset="-128"/>
              </a:rPr>
              <a:t>小学生の子どもがオンラインゲームで</a:t>
            </a:r>
            <a:r>
              <a:rPr lang="en-US" altLang="ja-JP" sz="2400" dirty="0">
                <a:latin typeface="BIZ UDPゴシック" panose="020B0400000000000000" pitchFamily="50" charset="-128"/>
                <a:ea typeface="BIZ UDPゴシック" panose="020B0400000000000000" pitchFamily="50" charset="-128"/>
              </a:rPr>
              <a:t>150</a:t>
            </a:r>
            <a:r>
              <a:rPr lang="ja-JP" altLang="en-US" sz="2400" dirty="0">
                <a:latin typeface="BIZ UDPゴシック" panose="020B0400000000000000" pitchFamily="50" charset="-128"/>
                <a:ea typeface="BIZ UDPゴシック" panose="020B0400000000000000" pitchFamily="50" charset="-128"/>
              </a:rPr>
              <a:t>万円以上も課金していたが、決済完了メールが子どもに削除されていたため、気がつかなかった</a:t>
            </a:r>
          </a:p>
        </p:txBody>
      </p:sp>
      <p:pic>
        <p:nvPicPr>
          <p:cNvPr id="196" name="図 195">
            <a:extLst>
              <a:ext uri="{FF2B5EF4-FFF2-40B4-BE49-F238E27FC236}">
                <a16:creationId xmlns:a16="http://schemas.microsoft.com/office/drawing/2014/main" id="{16C783C5-24A2-7077-17E8-3ABDBD197C90}"/>
              </a:ext>
            </a:extLst>
          </p:cNvPr>
          <p:cNvPicPr>
            <a:picLocks noChangeAspect="1"/>
          </p:cNvPicPr>
          <p:nvPr/>
        </p:nvPicPr>
        <p:blipFill>
          <a:blip r:embed="rId4"/>
          <a:stretch>
            <a:fillRect/>
          </a:stretch>
        </p:blipFill>
        <p:spPr>
          <a:xfrm>
            <a:off x="3647768" y="4953160"/>
            <a:ext cx="964836" cy="1689999"/>
          </a:xfrm>
          <a:prstGeom prst="rect">
            <a:avLst/>
          </a:prstGeom>
        </p:spPr>
      </p:pic>
      <p:pic>
        <p:nvPicPr>
          <p:cNvPr id="18" name="図 17">
            <a:extLst>
              <a:ext uri="{FF2B5EF4-FFF2-40B4-BE49-F238E27FC236}">
                <a16:creationId xmlns:a16="http://schemas.microsoft.com/office/drawing/2014/main" id="{2C0711CD-5BD7-9D83-9FA6-A683F08F9DD0}"/>
              </a:ext>
            </a:extLst>
          </p:cNvPr>
          <p:cNvPicPr>
            <a:picLocks noChangeAspect="1"/>
          </p:cNvPicPr>
          <p:nvPr/>
        </p:nvPicPr>
        <p:blipFill>
          <a:blip r:embed="rId5"/>
          <a:stretch>
            <a:fillRect/>
          </a:stretch>
        </p:blipFill>
        <p:spPr>
          <a:xfrm>
            <a:off x="5843258" y="4718938"/>
            <a:ext cx="1264488" cy="1924221"/>
          </a:xfrm>
          <a:prstGeom prst="rect">
            <a:avLst/>
          </a:prstGeom>
        </p:spPr>
      </p:pic>
      <p:grpSp>
        <p:nvGrpSpPr>
          <p:cNvPr id="19" name="グループ化 18">
            <a:extLst>
              <a:ext uri="{FF2B5EF4-FFF2-40B4-BE49-F238E27FC236}">
                <a16:creationId xmlns:a16="http://schemas.microsoft.com/office/drawing/2014/main" id="{312C8941-2FFC-FB8E-02DF-51656F643B23}"/>
              </a:ext>
            </a:extLst>
          </p:cNvPr>
          <p:cNvGrpSpPr/>
          <p:nvPr/>
        </p:nvGrpSpPr>
        <p:grpSpPr>
          <a:xfrm>
            <a:off x="5668402" y="5311740"/>
            <a:ext cx="1563399" cy="1226838"/>
            <a:chOff x="8173380" y="5265341"/>
            <a:chExt cx="2012430" cy="992275"/>
          </a:xfrm>
        </p:grpSpPr>
        <p:cxnSp>
          <p:nvCxnSpPr>
            <p:cNvPr id="17" name="直線コネクタ 16">
              <a:extLst>
                <a:ext uri="{FF2B5EF4-FFF2-40B4-BE49-F238E27FC236}">
                  <a16:creationId xmlns:a16="http://schemas.microsoft.com/office/drawing/2014/main" id="{9A502EDC-CCAD-B1DA-C40F-BDD3CB4383C1}"/>
                </a:ext>
              </a:extLst>
            </p:cNvPr>
            <p:cNvCxnSpPr>
              <a:cxnSpLocks/>
            </p:cNvCxnSpPr>
            <p:nvPr/>
          </p:nvCxnSpPr>
          <p:spPr>
            <a:xfrm>
              <a:off x="8173380" y="5309077"/>
              <a:ext cx="1933770" cy="948539"/>
            </a:xfrm>
            <a:prstGeom prst="line">
              <a:avLst/>
            </a:prstGeom>
            <a:ln w="57150">
              <a:solidFill>
                <a:srgbClr val="F29558"/>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34EE0EE8-64DF-6D6A-3A14-D06C841B58F6}"/>
                </a:ext>
              </a:extLst>
            </p:cNvPr>
            <p:cNvCxnSpPr>
              <a:cxnSpLocks/>
            </p:cNvCxnSpPr>
            <p:nvPr/>
          </p:nvCxnSpPr>
          <p:spPr>
            <a:xfrm flipV="1">
              <a:off x="8229190" y="5265341"/>
              <a:ext cx="1956620" cy="992275"/>
            </a:xfrm>
            <a:prstGeom prst="line">
              <a:avLst/>
            </a:prstGeom>
            <a:ln w="57150">
              <a:solidFill>
                <a:srgbClr val="F29558"/>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9800535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668</TotalTime>
  <Words>1431</Words>
  <Application>Microsoft Office PowerPoint</Application>
  <PresentationFormat>ユーザー設定</PresentationFormat>
  <Paragraphs>153</Paragraphs>
  <Slides>15</Slides>
  <Notes>15</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15</vt:i4>
      </vt:variant>
    </vt:vector>
  </HeadingPairs>
  <TitlesOfParts>
    <vt:vector size="20" baseType="lpstr">
      <vt:lpstr>BIZ UDPゴシック</vt:lpstr>
      <vt:lpstr>Noto Sans JP</vt:lpstr>
      <vt:lpstr>Arial</vt:lpstr>
      <vt:lpstr>Simple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契約当事者が小中高生のオンラインゲームに関する相談 契約購入金額（2022 年度）</vt:lpstr>
      <vt:lpstr>子どものオンラインゲームの 課金問題は深刻化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本当に大切なことは子どもたちが 適切な金銭感覚を養い、 お金の本質を理解すること</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44</cp:revision>
  <dcterms:modified xsi:type="dcterms:W3CDTF">2025-02-03T10:24:03Z</dcterms:modified>
</cp:coreProperties>
</file>